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41"/>
  </p:notesMasterIdLst>
  <p:sldIdLst>
    <p:sldId id="256" r:id="rId3"/>
    <p:sldId id="467" r:id="rId4"/>
    <p:sldId id="271" r:id="rId5"/>
    <p:sldId id="469" r:id="rId6"/>
    <p:sldId id="468" r:id="rId7"/>
    <p:sldId id="464" r:id="rId8"/>
    <p:sldId id="470" r:id="rId9"/>
    <p:sldId id="458" r:id="rId10"/>
    <p:sldId id="500" r:id="rId11"/>
    <p:sldId id="501" r:id="rId12"/>
    <p:sldId id="261" r:id="rId13"/>
    <p:sldId id="262" r:id="rId14"/>
    <p:sldId id="478" r:id="rId15"/>
    <p:sldId id="499" r:id="rId16"/>
    <p:sldId id="498" r:id="rId17"/>
    <p:sldId id="489" r:id="rId18"/>
    <p:sldId id="490" r:id="rId19"/>
    <p:sldId id="480" r:id="rId20"/>
    <p:sldId id="491" r:id="rId21"/>
    <p:sldId id="492" r:id="rId22"/>
    <p:sldId id="493" r:id="rId23"/>
    <p:sldId id="494" r:id="rId24"/>
    <p:sldId id="495" r:id="rId25"/>
    <p:sldId id="496" r:id="rId26"/>
    <p:sldId id="449" r:id="rId27"/>
    <p:sldId id="487" r:id="rId28"/>
    <p:sldId id="488" r:id="rId29"/>
    <p:sldId id="454" r:id="rId30"/>
    <p:sldId id="502" r:id="rId31"/>
    <p:sldId id="507" r:id="rId32"/>
    <p:sldId id="505" r:id="rId33"/>
    <p:sldId id="506" r:id="rId34"/>
    <p:sldId id="482" r:id="rId35"/>
    <p:sldId id="465" r:id="rId36"/>
    <p:sldId id="466" r:id="rId37"/>
    <p:sldId id="483" r:id="rId38"/>
    <p:sldId id="484" r:id="rId39"/>
    <p:sldId id="448" r:id="rId40"/>
  </p:sldIdLst>
  <p:sldSz cx="12192000" cy="6858000"/>
  <p:notesSz cx="6889750" cy="100187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8"/>
    <a:srgbClr val="008D36"/>
    <a:srgbClr val="208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9EB2D-3EB4-4701-A4A3-F7DC51104063}" v="11" dt="2024-03-22T14:55:49.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9"/>
    <p:restoredTop sz="80705" autoAdjust="0"/>
  </p:normalViewPr>
  <p:slideViewPr>
    <p:cSldViewPr snapToGrid="0" snapToObjects="1">
      <p:cViewPr varScale="1">
        <p:scale>
          <a:sx n="58" d="100"/>
          <a:sy n="58" d="100"/>
        </p:scale>
        <p:origin x="13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y Herzeel" userId="96d27003-4950-4f7a-997f-844a0c1b23bf" providerId="ADAL" clId="{5299EB2D-3EB4-4701-A4A3-F7DC51104063}"/>
    <pc:docChg chg="undo custSel addSld delSld modSld">
      <pc:chgData name="Conny Herzeel" userId="96d27003-4950-4f7a-997f-844a0c1b23bf" providerId="ADAL" clId="{5299EB2D-3EB4-4701-A4A3-F7DC51104063}" dt="2024-05-03T11:36:40.838" v="394" actId="20577"/>
      <pc:docMkLst>
        <pc:docMk/>
      </pc:docMkLst>
      <pc:sldChg chg="modSp mod">
        <pc:chgData name="Conny Herzeel" userId="96d27003-4950-4f7a-997f-844a0c1b23bf" providerId="ADAL" clId="{5299EB2D-3EB4-4701-A4A3-F7DC51104063}" dt="2024-03-22T14:19:33.938" v="93" actId="20577"/>
        <pc:sldMkLst>
          <pc:docMk/>
          <pc:sldMk cId="214519990" sldId="261"/>
        </pc:sldMkLst>
        <pc:spChg chg="mod">
          <ac:chgData name="Conny Herzeel" userId="96d27003-4950-4f7a-997f-844a0c1b23bf" providerId="ADAL" clId="{5299EB2D-3EB4-4701-A4A3-F7DC51104063}" dt="2024-03-22T14:19:33.938" v="93" actId="20577"/>
          <ac:spMkLst>
            <pc:docMk/>
            <pc:sldMk cId="214519990" sldId="261"/>
            <ac:spMk id="2" creationId="{5D11D90B-CB63-4294-B527-77CE2AF04410}"/>
          </ac:spMkLst>
        </pc:spChg>
      </pc:sldChg>
      <pc:sldChg chg="modSp mod">
        <pc:chgData name="Conny Herzeel" userId="96d27003-4950-4f7a-997f-844a0c1b23bf" providerId="ADAL" clId="{5299EB2D-3EB4-4701-A4A3-F7DC51104063}" dt="2024-05-03T11:35:50.255" v="355" actId="6549"/>
        <pc:sldMkLst>
          <pc:docMk/>
          <pc:sldMk cId="189799298" sldId="262"/>
        </pc:sldMkLst>
        <pc:spChg chg="mod">
          <ac:chgData name="Conny Herzeel" userId="96d27003-4950-4f7a-997f-844a0c1b23bf" providerId="ADAL" clId="{5299EB2D-3EB4-4701-A4A3-F7DC51104063}" dt="2024-05-03T11:35:50.255" v="355" actId="6549"/>
          <ac:spMkLst>
            <pc:docMk/>
            <pc:sldMk cId="189799298" sldId="262"/>
            <ac:spMk id="3" creationId="{AD8840E7-F4FB-48A1-AA1A-5F9F3F6581F7}"/>
          </ac:spMkLst>
        </pc:spChg>
      </pc:sldChg>
      <pc:sldChg chg="modSp mod">
        <pc:chgData name="Conny Herzeel" userId="96d27003-4950-4f7a-997f-844a0c1b23bf" providerId="ADAL" clId="{5299EB2D-3EB4-4701-A4A3-F7DC51104063}" dt="2024-03-22T15:46:38.149" v="244" actId="6549"/>
        <pc:sldMkLst>
          <pc:docMk/>
          <pc:sldMk cId="164545979" sldId="271"/>
        </pc:sldMkLst>
        <pc:spChg chg="mod">
          <ac:chgData name="Conny Herzeel" userId="96d27003-4950-4f7a-997f-844a0c1b23bf" providerId="ADAL" clId="{5299EB2D-3EB4-4701-A4A3-F7DC51104063}" dt="2024-03-22T15:46:38.149" v="244" actId="6549"/>
          <ac:spMkLst>
            <pc:docMk/>
            <pc:sldMk cId="164545979" sldId="271"/>
            <ac:spMk id="4" creationId="{253E8947-CB98-0EE2-C10A-55FEF99CC3B3}"/>
          </ac:spMkLst>
        </pc:spChg>
      </pc:sldChg>
      <pc:sldChg chg="del">
        <pc:chgData name="Conny Herzeel" userId="96d27003-4950-4f7a-997f-844a0c1b23bf" providerId="ADAL" clId="{5299EB2D-3EB4-4701-A4A3-F7DC51104063}" dt="2024-03-22T14:31:18.275" v="165" actId="47"/>
        <pc:sldMkLst>
          <pc:docMk/>
          <pc:sldMk cId="4085053584" sldId="450"/>
        </pc:sldMkLst>
      </pc:sldChg>
      <pc:sldChg chg="del">
        <pc:chgData name="Conny Herzeel" userId="96d27003-4950-4f7a-997f-844a0c1b23bf" providerId="ADAL" clId="{5299EB2D-3EB4-4701-A4A3-F7DC51104063}" dt="2024-03-22T14:47:22.391" v="219" actId="2696"/>
        <pc:sldMkLst>
          <pc:docMk/>
          <pc:sldMk cId="4096802776" sldId="452"/>
        </pc:sldMkLst>
      </pc:sldChg>
      <pc:sldChg chg="del">
        <pc:chgData name="Conny Herzeel" userId="96d27003-4950-4f7a-997f-844a0c1b23bf" providerId="ADAL" clId="{5299EB2D-3EB4-4701-A4A3-F7DC51104063}" dt="2024-03-22T14:41:09.223" v="184" actId="2696"/>
        <pc:sldMkLst>
          <pc:docMk/>
          <pc:sldMk cId="2044500109" sldId="456"/>
        </pc:sldMkLst>
      </pc:sldChg>
      <pc:sldChg chg="modSp mod">
        <pc:chgData name="Conny Herzeel" userId="96d27003-4950-4f7a-997f-844a0c1b23bf" providerId="ADAL" clId="{5299EB2D-3EB4-4701-A4A3-F7DC51104063}" dt="2024-03-22T14:14:41.838" v="78" actId="20577"/>
        <pc:sldMkLst>
          <pc:docMk/>
          <pc:sldMk cId="3170941518" sldId="458"/>
        </pc:sldMkLst>
        <pc:spChg chg="mod">
          <ac:chgData name="Conny Herzeel" userId="96d27003-4950-4f7a-997f-844a0c1b23bf" providerId="ADAL" clId="{5299EB2D-3EB4-4701-A4A3-F7DC51104063}" dt="2024-03-22T14:14:29.424" v="71" actId="20577"/>
          <ac:spMkLst>
            <pc:docMk/>
            <pc:sldMk cId="3170941518" sldId="458"/>
            <ac:spMk id="2" creationId="{5C486A37-5D58-244F-92BF-D62A0534ED12}"/>
          </ac:spMkLst>
        </pc:spChg>
        <pc:spChg chg="mod">
          <ac:chgData name="Conny Herzeel" userId="96d27003-4950-4f7a-997f-844a0c1b23bf" providerId="ADAL" clId="{5299EB2D-3EB4-4701-A4A3-F7DC51104063}" dt="2024-03-22T14:14:41.838" v="78" actId="20577"/>
          <ac:spMkLst>
            <pc:docMk/>
            <pc:sldMk cId="3170941518" sldId="458"/>
            <ac:spMk id="3" creationId="{953C8DBC-9C8A-DC46-8AF4-C0ABD107320C}"/>
          </ac:spMkLst>
        </pc:spChg>
      </pc:sldChg>
      <pc:sldChg chg="modSp mod">
        <pc:chgData name="Conny Herzeel" userId="96d27003-4950-4f7a-997f-844a0c1b23bf" providerId="ADAL" clId="{5299EB2D-3EB4-4701-A4A3-F7DC51104063}" dt="2024-03-22T15:48:17.437" v="266" actId="20577"/>
        <pc:sldMkLst>
          <pc:docMk/>
          <pc:sldMk cId="3197918550" sldId="464"/>
        </pc:sldMkLst>
        <pc:spChg chg="mod">
          <ac:chgData name="Conny Herzeel" userId="96d27003-4950-4f7a-997f-844a0c1b23bf" providerId="ADAL" clId="{5299EB2D-3EB4-4701-A4A3-F7DC51104063}" dt="2024-03-22T15:48:17.437" v="266" actId="20577"/>
          <ac:spMkLst>
            <pc:docMk/>
            <pc:sldMk cId="3197918550" sldId="464"/>
            <ac:spMk id="3" creationId="{B39C0B20-902F-4662-9DAF-2712033926C4}"/>
          </ac:spMkLst>
        </pc:spChg>
      </pc:sldChg>
      <pc:sldChg chg="modSp mod">
        <pc:chgData name="Conny Herzeel" userId="96d27003-4950-4f7a-997f-844a0c1b23bf" providerId="ADAL" clId="{5299EB2D-3EB4-4701-A4A3-F7DC51104063}" dt="2024-03-22T14:53:41.226" v="225" actId="20577"/>
        <pc:sldMkLst>
          <pc:docMk/>
          <pc:sldMk cId="2661642830" sldId="465"/>
        </pc:sldMkLst>
        <pc:spChg chg="mod">
          <ac:chgData name="Conny Herzeel" userId="96d27003-4950-4f7a-997f-844a0c1b23bf" providerId="ADAL" clId="{5299EB2D-3EB4-4701-A4A3-F7DC51104063}" dt="2024-03-22T14:53:41.226" v="225" actId="20577"/>
          <ac:spMkLst>
            <pc:docMk/>
            <pc:sldMk cId="2661642830" sldId="465"/>
            <ac:spMk id="2" creationId="{5C486A37-5D58-244F-92BF-D62A0534ED12}"/>
          </ac:spMkLst>
        </pc:spChg>
      </pc:sldChg>
      <pc:sldChg chg="modSp mod">
        <pc:chgData name="Conny Herzeel" userId="96d27003-4950-4f7a-997f-844a0c1b23bf" providerId="ADAL" clId="{5299EB2D-3EB4-4701-A4A3-F7DC51104063}" dt="2024-05-03T11:35:20.764" v="330" actId="20577"/>
        <pc:sldMkLst>
          <pc:docMk/>
          <pc:sldMk cId="2008793876" sldId="468"/>
        </pc:sldMkLst>
        <pc:spChg chg="mod">
          <ac:chgData name="Conny Herzeel" userId="96d27003-4950-4f7a-997f-844a0c1b23bf" providerId="ADAL" clId="{5299EB2D-3EB4-4701-A4A3-F7DC51104063}" dt="2024-05-03T11:35:20.764" v="330" actId="20577"/>
          <ac:spMkLst>
            <pc:docMk/>
            <pc:sldMk cId="2008793876" sldId="468"/>
            <ac:spMk id="13" creationId="{6AA8EE82-8E23-AD1C-3483-C020DA5F6AA3}"/>
          </ac:spMkLst>
        </pc:spChg>
      </pc:sldChg>
      <pc:sldChg chg="modSp mod">
        <pc:chgData name="Conny Herzeel" userId="96d27003-4950-4f7a-997f-844a0c1b23bf" providerId="ADAL" clId="{5299EB2D-3EB4-4701-A4A3-F7DC51104063}" dt="2024-05-03T11:35:08.107" v="312" actId="20577"/>
        <pc:sldMkLst>
          <pc:docMk/>
          <pc:sldMk cId="3912627613" sldId="469"/>
        </pc:sldMkLst>
        <pc:spChg chg="mod">
          <ac:chgData name="Conny Herzeel" userId="96d27003-4950-4f7a-997f-844a0c1b23bf" providerId="ADAL" clId="{5299EB2D-3EB4-4701-A4A3-F7DC51104063}" dt="2024-03-22T15:47:01.744" v="261" actId="6549"/>
          <ac:spMkLst>
            <pc:docMk/>
            <pc:sldMk cId="3912627613" sldId="469"/>
            <ac:spMk id="5" creationId="{E043FDF8-B90D-AAC8-B06F-22598012D0CD}"/>
          </ac:spMkLst>
        </pc:spChg>
        <pc:spChg chg="mod">
          <ac:chgData name="Conny Herzeel" userId="96d27003-4950-4f7a-997f-844a0c1b23bf" providerId="ADAL" clId="{5299EB2D-3EB4-4701-A4A3-F7DC51104063}" dt="2024-05-03T11:35:08.107" v="312" actId="20577"/>
          <ac:spMkLst>
            <pc:docMk/>
            <pc:sldMk cId="3912627613" sldId="469"/>
            <ac:spMk id="13" creationId="{6AA8EE82-8E23-AD1C-3483-C020DA5F6AA3}"/>
          </ac:spMkLst>
        </pc:spChg>
      </pc:sldChg>
      <pc:sldChg chg="modSp mod">
        <pc:chgData name="Conny Herzeel" userId="96d27003-4950-4f7a-997f-844a0c1b23bf" providerId="ADAL" clId="{5299EB2D-3EB4-4701-A4A3-F7DC51104063}" dt="2024-03-22T15:48:49.878" v="271" actId="20577"/>
        <pc:sldMkLst>
          <pc:docMk/>
          <pc:sldMk cId="1063343657" sldId="470"/>
        </pc:sldMkLst>
        <pc:spChg chg="mod">
          <ac:chgData name="Conny Herzeel" userId="96d27003-4950-4f7a-997f-844a0c1b23bf" providerId="ADAL" clId="{5299EB2D-3EB4-4701-A4A3-F7DC51104063}" dt="2024-03-22T15:48:49.878" v="271" actId="20577"/>
          <ac:spMkLst>
            <pc:docMk/>
            <pc:sldMk cId="1063343657" sldId="470"/>
            <ac:spMk id="3" creationId="{B39C0B20-902F-4662-9DAF-2712033926C4}"/>
          </ac:spMkLst>
        </pc:spChg>
      </pc:sldChg>
      <pc:sldChg chg="del">
        <pc:chgData name="Conny Herzeel" userId="96d27003-4950-4f7a-997f-844a0c1b23bf" providerId="ADAL" clId="{5299EB2D-3EB4-4701-A4A3-F7DC51104063}" dt="2024-03-22T14:15:11.643" v="79" actId="47"/>
        <pc:sldMkLst>
          <pc:docMk/>
          <pc:sldMk cId="226011773" sldId="471"/>
        </pc:sldMkLst>
      </pc:sldChg>
      <pc:sldChg chg="del">
        <pc:chgData name="Conny Herzeel" userId="96d27003-4950-4f7a-997f-844a0c1b23bf" providerId="ADAL" clId="{5299EB2D-3EB4-4701-A4A3-F7DC51104063}" dt="2024-03-22T14:19:21.976" v="80" actId="2696"/>
        <pc:sldMkLst>
          <pc:docMk/>
          <pc:sldMk cId="3374886471" sldId="472"/>
        </pc:sldMkLst>
      </pc:sldChg>
      <pc:sldChg chg="modSp mod">
        <pc:chgData name="Conny Herzeel" userId="96d27003-4950-4f7a-997f-844a0c1b23bf" providerId="ADAL" clId="{5299EB2D-3EB4-4701-A4A3-F7DC51104063}" dt="2024-05-03T11:36:11.498" v="367" actId="20577"/>
        <pc:sldMkLst>
          <pc:docMk/>
          <pc:sldMk cId="4292926086" sldId="480"/>
        </pc:sldMkLst>
        <pc:spChg chg="mod">
          <ac:chgData name="Conny Herzeel" userId="96d27003-4950-4f7a-997f-844a0c1b23bf" providerId="ADAL" clId="{5299EB2D-3EB4-4701-A4A3-F7DC51104063}" dt="2024-05-03T11:36:11.498" v="367" actId="20577"/>
          <ac:spMkLst>
            <pc:docMk/>
            <pc:sldMk cId="4292926086" sldId="480"/>
            <ac:spMk id="3" creationId="{AD8840E7-F4FB-48A1-AA1A-5F9F3F6581F7}"/>
          </ac:spMkLst>
        </pc:spChg>
      </pc:sldChg>
      <pc:sldChg chg="modSp mod">
        <pc:chgData name="Conny Herzeel" userId="96d27003-4950-4f7a-997f-844a0c1b23bf" providerId="ADAL" clId="{5299EB2D-3EB4-4701-A4A3-F7DC51104063}" dt="2024-03-22T15:56:58.197" v="276" actId="20577"/>
        <pc:sldMkLst>
          <pc:docMk/>
          <pc:sldMk cId="4234813614" sldId="483"/>
        </pc:sldMkLst>
        <pc:spChg chg="mod">
          <ac:chgData name="Conny Herzeel" userId="96d27003-4950-4f7a-997f-844a0c1b23bf" providerId="ADAL" clId="{5299EB2D-3EB4-4701-A4A3-F7DC51104063}" dt="2024-03-22T15:56:58.197" v="276" actId="20577"/>
          <ac:spMkLst>
            <pc:docMk/>
            <pc:sldMk cId="4234813614" sldId="483"/>
            <ac:spMk id="3" creationId="{CF5893EE-631F-3F42-0841-6B1BA9A847D6}"/>
          </ac:spMkLst>
        </pc:spChg>
      </pc:sldChg>
      <pc:sldChg chg="modSp mod">
        <pc:chgData name="Conny Herzeel" userId="96d27003-4950-4f7a-997f-844a0c1b23bf" providerId="ADAL" clId="{5299EB2D-3EB4-4701-A4A3-F7DC51104063}" dt="2024-05-03T11:36:40.838" v="394" actId="20577"/>
        <pc:sldMkLst>
          <pc:docMk/>
          <pc:sldMk cId="210440323" sldId="487"/>
        </pc:sldMkLst>
        <pc:spChg chg="mod">
          <ac:chgData name="Conny Herzeel" userId="96d27003-4950-4f7a-997f-844a0c1b23bf" providerId="ADAL" clId="{5299EB2D-3EB4-4701-A4A3-F7DC51104063}" dt="2024-05-03T11:36:40.838" v="394" actId="20577"/>
          <ac:spMkLst>
            <pc:docMk/>
            <pc:sldMk cId="210440323" sldId="487"/>
            <ac:spMk id="3" creationId="{AD8840E7-F4FB-48A1-AA1A-5F9F3F6581F7}"/>
          </ac:spMkLst>
        </pc:spChg>
      </pc:sldChg>
      <pc:sldChg chg="modSp mod">
        <pc:chgData name="Conny Herzeel" userId="96d27003-4950-4f7a-997f-844a0c1b23bf" providerId="ADAL" clId="{5299EB2D-3EB4-4701-A4A3-F7DC51104063}" dt="2024-03-22T14:25:33.494" v="119" actId="20577"/>
        <pc:sldMkLst>
          <pc:docMk/>
          <pc:sldMk cId="2397375155" sldId="489"/>
        </pc:sldMkLst>
        <pc:spChg chg="mod">
          <ac:chgData name="Conny Herzeel" userId="96d27003-4950-4f7a-997f-844a0c1b23bf" providerId="ADAL" clId="{5299EB2D-3EB4-4701-A4A3-F7DC51104063}" dt="2024-03-22T14:25:33.494" v="119" actId="20577"/>
          <ac:spMkLst>
            <pc:docMk/>
            <pc:sldMk cId="2397375155" sldId="489"/>
            <ac:spMk id="3" creationId="{AD8840E7-F4FB-48A1-AA1A-5F9F3F6581F7}"/>
          </ac:spMkLst>
        </pc:spChg>
      </pc:sldChg>
      <pc:sldChg chg="modSp mod">
        <pc:chgData name="Conny Herzeel" userId="96d27003-4950-4f7a-997f-844a0c1b23bf" providerId="ADAL" clId="{5299EB2D-3EB4-4701-A4A3-F7DC51104063}" dt="2024-03-22T14:27:46.803" v="131" actId="20577"/>
        <pc:sldMkLst>
          <pc:docMk/>
          <pc:sldMk cId="1345753573" sldId="492"/>
        </pc:sldMkLst>
        <pc:spChg chg="mod">
          <ac:chgData name="Conny Herzeel" userId="96d27003-4950-4f7a-997f-844a0c1b23bf" providerId="ADAL" clId="{5299EB2D-3EB4-4701-A4A3-F7DC51104063}" dt="2024-03-22T14:27:46.803" v="131" actId="20577"/>
          <ac:spMkLst>
            <pc:docMk/>
            <pc:sldMk cId="1345753573" sldId="492"/>
            <ac:spMk id="3" creationId="{AD8840E7-F4FB-48A1-AA1A-5F9F3F6581F7}"/>
          </ac:spMkLst>
        </pc:spChg>
      </pc:sldChg>
      <pc:sldChg chg="modSp mod">
        <pc:chgData name="Conny Herzeel" userId="96d27003-4950-4f7a-997f-844a0c1b23bf" providerId="ADAL" clId="{5299EB2D-3EB4-4701-A4A3-F7DC51104063}" dt="2024-04-27T13:54:07.272" v="294" actId="20577"/>
        <pc:sldMkLst>
          <pc:docMk/>
          <pc:sldMk cId="2459398080" sldId="495"/>
        </pc:sldMkLst>
        <pc:spChg chg="mod">
          <ac:chgData name="Conny Herzeel" userId="96d27003-4950-4f7a-997f-844a0c1b23bf" providerId="ADAL" clId="{5299EB2D-3EB4-4701-A4A3-F7DC51104063}" dt="2024-04-27T13:54:07.272" v="294" actId="20577"/>
          <ac:spMkLst>
            <pc:docMk/>
            <pc:sldMk cId="2459398080" sldId="495"/>
            <ac:spMk id="3" creationId="{AD8840E7-F4FB-48A1-AA1A-5F9F3F6581F7}"/>
          </ac:spMkLst>
        </pc:spChg>
      </pc:sldChg>
      <pc:sldChg chg="modSp mod">
        <pc:chgData name="Conny Herzeel" userId="96d27003-4950-4f7a-997f-844a0c1b23bf" providerId="ADAL" clId="{5299EB2D-3EB4-4701-A4A3-F7DC51104063}" dt="2024-03-22T14:24:13.030" v="105" actId="20577"/>
        <pc:sldMkLst>
          <pc:docMk/>
          <pc:sldMk cId="1595525679" sldId="499"/>
        </pc:sldMkLst>
        <pc:spChg chg="mod">
          <ac:chgData name="Conny Herzeel" userId="96d27003-4950-4f7a-997f-844a0c1b23bf" providerId="ADAL" clId="{5299EB2D-3EB4-4701-A4A3-F7DC51104063}" dt="2024-03-22T14:24:13.030" v="105" actId="20577"/>
          <ac:spMkLst>
            <pc:docMk/>
            <pc:sldMk cId="1595525679" sldId="499"/>
            <ac:spMk id="3" creationId="{AD8840E7-F4FB-48A1-AA1A-5F9F3F6581F7}"/>
          </ac:spMkLst>
        </pc:spChg>
      </pc:sldChg>
      <pc:sldChg chg="addSp delSp modSp add mod">
        <pc:chgData name="Conny Herzeel" userId="96d27003-4950-4f7a-997f-844a0c1b23bf" providerId="ADAL" clId="{5299EB2D-3EB4-4701-A4A3-F7DC51104063}" dt="2024-03-22T14:31:55.226" v="174" actId="1582"/>
        <pc:sldMkLst>
          <pc:docMk/>
          <pc:sldMk cId="3229659907" sldId="502"/>
        </pc:sldMkLst>
        <pc:spChg chg="mod">
          <ac:chgData name="Conny Herzeel" userId="96d27003-4950-4f7a-997f-844a0c1b23bf" providerId="ADAL" clId="{5299EB2D-3EB4-4701-A4A3-F7DC51104063}" dt="2024-03-22T14:30:51.813" v="161" actId="1076"/>
          <ac:spMkLst>
            <pc:docMk/>
            <pc:sldMk cId="3229659907" sldId="502"/>
            <ac:spMk id="2" creationId="{4C95C914-9D98-4E2C-874A-E6CC8039625A}"/>
          </ac:spMkLst>
        </pc:spChg>
        <pc:spChg chg="add del mod">
          <ac:chgData name="Conny Herzeel" userId="96d27003-4950-4f7a-997f-844a0c1b23bf" providerId="ADAL" clId="{5299EB2D-3EB4-4701-A4A3-F7DC51104063}" dt="2024-03-22T14:30:31.857" v="158" actId="22"/>
          <ac:spMkLst>
            <pc:docMk/>
            <pc:sldMk cId="3229659907" sldId="502"/>
            <ac:spMk id="5" creationId="{144FD310-9839-9D9A-AED6-A3430A06B1A9}"/>
          </ac:spMkLst>
        </pc:spChg>
        <pc:spChg chg="del mod">
          <ac:chgData name="Conny Herzeel" userId="96d27003-4950-4f7a-997f-844a0c1b23bf" providerId="ADAL" clId="{5299EB2D-3EB4-4701-A4A3-F7DC51104063}" dt="2024-03-22T14:30:58.648" v="163" actId="478"/>
          <ac:spMkLst>
            <pc:docMk/>
            <pc:sldMk cId="3229659907" sldId="502"/>
            <ac:spMk id="6" creationId="{A8599DEF-72A5-43DC-B831-4D7410D0D8BB}"/>
          </ac:spMkLst>
        </pc:spChg>
        <pc:spChg chg="add mod">
          <ac:chgData name="Conny Herzeel" userId="96d27003-4950-4f7a-997f-844a0c1b23bf" providerId="ADAL" clId="{5299EB2D-3EB4-4701-A4A3-F7DC51104063}" dt="2024-03-22T14:31:55.226" v="174" actId="1582"/>
          <ac:spMkLst>
            <pc:docMk/>
            <pc:sldMk cId="3229659907" sldId="502"/>
            <ac:spMk id="9" creationId="{D0E35BD8-12AC-BCF0-F4E2-A9500B2CEFC0}"/>
          </ac:spMkLst>
        </pc:spChg>
        <pc:picChg chg="del">
          <ac:chgData name="Conny Herzeel" userId="96d27003-4950-4f7a-997f-844a0c1b23bf" providerId="ADAL" clId="{5299EB2D-3EB4-4701-A4A3-F7DC51104063}" dt="2024-03-22T14:30:08.284" v="157" actId="478"/>
          <ac:picMkLst>
            <pc:docMk/>
            <pc:sldMk cId="3229659907" sldId="502"/>
            <ac:picMk id="4" creationId="{B9443FEE-4A95-4A12-99C3-AF3EEA9B5836}"/>
          </ac:picMkLst>
        </pc:picChg>
        <pc:picChg chg="add mod ord">
          <ac:chgData name="Conny Herzeel" userId="96d27003-4950-4f7a-997f-844a0c1b23bf" providerId="ADAL" clId="{5299EB2D-3EB4-4701-A4A3-F7DC51104063}" dt="2024-03-22T14:31:03.551" v="164" actId="1076"/>
          <ac:picMkLst>
            <pc:docMk/>
            <pc:sldMk cId="3229659907" sldId="502"/>
            <ac:picMk id="8" creationId="{BB3C2D3B-4B73-1E68-3528-329CF5B3795B}"/>
          </ac:picMkLst>
        </pc:picChg>
      </pc:sldChg>
      <pc:sldChg chg="addSp modSp add del mod">
        <pc:chgData name="Conny Herzeel" userId="96d27003-4950-4f7a-997f-844a0c1b23bf" providerId="ADAL" clId="{5299EB2D-3EB4-4701-A4A3-F7DC51104063}" dt="2024-03-22T14:56:19.746" v="235" actId="2696"/>
        <pc:sldMkLst>
          <pc:docMk/>
          <pc:sldMk cId="689590465" sldId="503"/>
        </pc:sldMkLst>
        <pc:spChg chg="add mod">
          <ac:chgData name="Conny Herzeel" userId="96d27003-4950-4f7a-997f-844a0c1b23bf" providerId="ADAL" clId="{5299EB2D-3EB4-4701-A4A3-F7DC51104063}" dt="2024-03-22T14:40:54.438" v="183" actId="1582"/>
          <ac:spMkLst>
            <pc:docMk/>
            <pc:sldMk cId="689590465" sldId="503"/>
            <ac:spMk id="3" creationId="{459ACA0F-B915-EFB7-6DD0-A99CC4AD278A}"/>
          </ac:spMkLst>
        </pc:spChg>
      </pc:sldChg>
      <pc:sldChg chg="addSp delSp modSp new del mod setBg">
        <pc:chgData name="Conny Herzeel" userId="96d27003-4950-4f7a-997f-844a0c1b23bf" providerId="ADAL" clId="{5299EB2D-3EB4-4701-A4A3-F7DC51104063}" dt="2024-03-22T14:56:27.750" v="236" actId="2696"/>
        <pc:sldMkLst>
          <pc:docMk/>
          <pc:sldMk cId="1981743614" sldId="504"/>
        </pc:sldMkLst>
        <pc:spChg chg="del">
          <ac:chgData name="Conny Herzeel" userId="96d27003-4950-4f7a-997f-844a0c1b23bf" providerId="ADAL" clId="{5299EB2D-3EB4-4701-A4A3-F7DC51104063}" dt="2024-03-22T14:41:54.087" v="187" actId="26606"/>
          <ac:spMkLst>
            <pc:docMk/>
            <pc:sldMk cId="1981743614" sldId="504"/>
            <ac:spMk id="2" creationId="{9C28DDCA-3018-D020-D529-20936E4FB405}"/>
          </ac:spMkLst>
        </pc:spChg>
        <pc:spChg chg="del">
          <ac:chgData name="Conny Herzeel" userId="96d27003-4950-4f7a-997f-844a0c1b23bf" providerId="ADAL" clId="{5299EB2D-3EB4-4701-A4A3-F7DC51104063}" dt="2024-03-22T14:41:50.244" v="186" actId="22"/>
          <ac:spMkLst>
            <pc:docMk/>
            <pc:sldMk cId="1981743614" sldId="504"/>
            <ac:spMk id="3" creationId="{64666BD1-05F5-4AB4-AC9D-D1C1869D0F7F}"/>
          </ac:spMkLst>
        </pc:spChg>
        <pc:spChg chg="add del mod">
          <ac:chgData name="Conny Herzeel" userId="96d27003-4950-4f7a-997f-844a0c1b23bf" providerId="ADAL" clId="{5299EB2D-3EB4-4701-A4A3-F7DC51104063}" dt="2024-03-22T14:42:19.909" v="194" actId="478"/>
          <ac:spMkLst>
            <pc:docMk/>
            <pc:sldMk cId="1981743614" sldId="504"/>
            <ac:spMk id="6" creationId="{658977AE-886B-8CB6-6EF5-9D79BE3A82C8}"/>
          </ac:spMkLst>
        </pc:spChg>
        <pc:spChg chg="add mod">
          <ac:chgData name="Conny Herzeel" userId="96d27003-4950-4f7a-997f-844a0c1b23bf" providerId="ADAL" clId="{5299EB2D-3EB4-4701-A4A3-F7DC51104063}" dt="2024-03-22T14:42:35.399" v="195"/>
          <ac:spMkLst>
            <pc:docMk/>
            <pc:sldMk cId="1981743614" sldId="504"/>
            <ac:spMk id="7" creationId="{4B36EDB7-779E-2933-ED48-7AE3A30854AE}"/>
          </ac:spMkLst>
        </pc:spChg>
        <pc:picChg chg="add mod ord">
          <ac:chgData name="Conny Herzeel" userId="96d27003-4950-4f7a-997f-844a0c1b23bf" providerId="ADAL" clId="{5299EB2D-3EB4-4701-A4A3-F7DC51104063}" dt="2024-03-22T14:42:08.121" v="189" actId="27614"/>
          <ac:picMkLst>
            <pc:docMk/>
            <pc:sldMk cId="1981743614" sldId="504"/>
            <ac:picMk id="5" creationId="{ACF4A1C8-B8D4-5B2D-4C60-9573570EB88B}"/>
          </ac:picMkLst>
        </pc:picChg>
      </pc:sldChg>
      <pc:sldChg chg="addSp delSp modSp new mod setBg">
        <pc:chgData name="Conny Herzeel" userId="96d27003-4950-4f7a-997f-844a0c1b23bf" providerId="ADAL" clId="{5299EB2D-3EB4-4701-A4A3-F7DC51104063}" dt="2024-03-22T14:45:20.860" v="211" actId="14100"/>
        <pc:sldMkLst>
          <pc:docMk/>
          <pc:sldMk cId="3253745149" sldId="505"/>
        </pc:sldMkLst>
        <pc:spChg chg="del">
          <ac:chgData name="Conny Herzeel" userId="96d27003-4950-4f7a-997f-844a0c1b23bf" providerId="ADAL" clId="{5299EB2D-3EB4-4701-A4A3-F7DC51104063}" dt="2024-03-22T14:43:34.805" v="198" actId="26606"/>
          <ac:spMkLst>
            <pc:docMk/>
            <pc:sldMk cId="3253745149" sldId="505"/>
            <ac:spMk id="2" creationId="{F8EE525E-E589-446D-BE6E-21BA3CFB5715}"/>
          </ac:spMkLst>
        </pc:spChg>
        <pc:spChg chg="del">
          <ac:chgData name="Conny Herzeel" userId="96d27003-4950-4f7a-997f-844a0c1b23bf" providerId="ADAL" clId="{5299EB2D-3EB4-4701-A4A3-F7DC51104063}" dt="2024-03-22T14:43:30.075" v="197" actId="22"/>
          <ac:spMkLst>
            <pc:docMk/>
            <pc:sldMk cId="3253745149" sldId="505"/>
            <ac:spMk id="3" creationId="{211622BE-FA8E-BC10-A4C5-EA8AAF166460}"/>
          </ac:spMkLst>
        </pc:spChg>
        <pc:spChg chg="add mod">
          <ac:chgData name="Conny Herzeel" userId="96d27003-4950-4f7a-997f-844a0c1b23bf" providerId="ADAL" clId="{5299EB2D-3EB4-4701-A4A3-F7DC51104063}" dt="2024-03-22T14:45:20.860" v="211" actId="14100"/>
          <ac:spMkLst>
            <pc:docMk/>
            <pc:sldMk cId="3253745149" sldId="505"/>
            <ac:spMk id="8" creationId="{115B689B-67D0-5A19-EE11-DF22A12359F4}"/>
          </ac:spMkLst>
        </pc:spChg>
        <pc:picChg chg="add mod ord">
          <ac:chgData name="Conny Herzeel" userId="96d27003-4950-4f7a-997f-844a0c1b23bf" providerId="ADAL" clId="{5299EB2D-3EB4-4701-A4A3-F7DC51104063}" dt="2024-03-22T14:45:06.439" v="208" actId="1076"/>
          <ac:picMkLst>
            <pc:docMk/>
            <pc:sldMk cId="3253745149" sldId="505"/>
            <ac:picMk id="5" creationId="{E6E36899-7295-BA50-502C-2A35F75C578E}"/>
          </ac:picMkLst>
        </pc:picChg>
        <pc:picChg chg="add">
          <ac:chgData name="Conny Herzeel" userId="96d27003-4950-4f7a-997f-844a0c1b23bf" providerId="ADAL" clId="{5299EB2D-3EB4-4701-A4A3-F7DC51104063}" dt="2024-03-22T14:43:55.154" v="199"/>
          <ac:picMkLst>
            <pc:docMk/>
            <pc:sldMk cId="3253745149" sldId="505"/>
            <ac:picMk id="6" creationId="{D8E851AB-0BC3-CF77-8516-68FD93052496}"/>
          </ac:picMkLst>
        </pc:picChg>
        <pc:picChg chg="add mod">
          <ac:chgData name="Conny Herzeel" userId="96d27003-4950-4f7a-997f-844a0c1b23bf" providerId="ADAL" clId="{5299EB2D-3EB4-4701-A4A3-F7DC51104063}" dt="2024-03-22T14:44:21.440" v="201"/>
          <ac:picMkLst>
            <pc:docMk/>
            <pc:sldMk cId="3253745149" sldId="505"/>
            <ac:picMk id="7" creationId="{C1933B80-E4F1-B137-B47F-DD1AE7C67854}"/>
          </ac:picMkLst>
        </pc:picChg>
      </pc:sldChg>
      <pc:sldChg chg="addSp delSp modSp new mod">
        <pc:chgData name="Conny Herzeel" userId="96d27003-4950-4f7a-997f-844a0c1b23bf" providerId="ADAL" clId="{5299EB2D-3EB4-4701-A4A3-F7DC51104063}" dt="2024-03-22T14:56:45.817" v="237" actId="1076"/>
        <pc:sldMkLst>
          <pc:docMk/>
          <pc:sldMk cId="4170519021" sldId="506"/>
        </pc:sldMkLst>
        <pc:spChg chg="del">
          <ac:chgData name="Conny Herzeel" userId="96d27003-4950-4f7a-997f-844a0c1b23bf" providerId="ADAL" clId="{5299EB2D-3EB4-4701-A4A3-F7DC51104063}" dt="2024-03-22T14:46:24.468" v="213" actId="22"/>
          <ac:spMkLst>
            <pc:docMk/>
            <pc:sldMk cId="4170519021" sldId="506"/>
            <ac:spMk id="3" creationId="{A9C60677-7CE6-672D-3069-CBEE079DE386}"/>
          </ac:spMkLst>
        </pc:spChg>
        <pc:spChg chg="add del mod">
          <ac:chgData name="Conny Herzeel" userId="96d27003-4950-4f7a-997f-844a0c1b23bf" providerId="ADAL" clId="{5299EB2D-3EB4-4701-A4A3-F7DC51104063}" dt="2024-03-22T14:46:49.170" v="216" actId="22"/>
          <ac:spMkLst>
            <pc:docMk/>
            <pc:sldMk cId="4170519021" sldId="506"/>
            <ac:spMk id="7" creationId="{C0EB4E8D-A1EE-C616-5C53-6139F79240C4}"/>
          </ac:spMkLst>
        </pc:spChg>
        <pc:spChg chg="add mod">
          <ac:chgData name="Conny Herzeel" userId="96d27003-4950-4f7a-997f-844a0c1b23bf" providerId="ADAL" clId="{5299EB2D-3EB4-4701-A4A3-F7DC51104063}" dt="2024-03-22T14:56:45.817" v="237" actId="1076"/>
          <ac:spMkLst>
            <pc:docMk/>
            <pc:sldMk cId="4170519021" sldId="506"/>
            <ac:spMk id="10" creationId="{EBDD9431-509C-456C-136A-C04599A00117}"/>
          </ac:spMkLst>
        </pc:spChg>
        <pc:picChg chg="add del mod ord">
          <ac:chgData name="Conny Herzeel" userId="96d27003-4950-4f7a-997f-844a0c1b23bf" providerId="ADAL" clId="{5299EB2D-3EB4-4701-A4A3-F7DC51104063}" dt="2024-03-22T14:46:31.891" v="215" actId="478"/>
          <ac:picMkLst>
            <pc:docMk/>
            <pc:sldMk cId="4170519021" sldId="506"/>
            <ac:picMk id="5" creationId="{8B21BC27-0F6D-DB04-6852-7F93E3D59DD3}"/>
          </ac:picMkLst>
        </pc:picChg>
        <pc:picChg chg="add mod ord">
          <ac:chgData name="Conny Herzeel" userId="96d27003-4950-4f7a-997f-844a0c1b23bf" providerId="ADAL" clId="{5299EB2D-3EB4-4701-A4A3-F7DC51104063}" dt="2024-03-22T14:46:49.170" v="216" actId="22"/>
          <ac:picMkLst>
            <pc:docMk/>
            <pc:sldMk cId="4170519021" sldId="506"/>
            <ac:picMk id="9" creationId="{6F9B21B9-2133-B517-9694-718247DCA960}"/>
          </ac:picMkLst>
        </pc:picChg>
      </pc:sldChg>
      <pc:sldChg chg="addSp delSp modSp new mod">
        <pc:chgData name="Conny Herzeel" userId="96d27003-4950-4f7a-997f-844a0c1b23bf" providerId="ADAL" clId="{5299EB2D-3EB4-4701-A4A3-F7DC51104063}" dt="2024-03-22T14:56:10.404" v="234" actId="1076"/>
        <pc:sldMkLst>
          <pc:docMk/>
          <pc:sldMk cId="1489538607" sldId="507"/>
        </pc:sldMkLst>
        <pc:spChg chg="del">
          <ac:chgData name="Conny Herzeel" userId="96d27003-4950-4f7a-997f-844a0c1b23bf" providerId="ADAL" clId="{5299EB2D-3EB4-4701-A4A3-F7DC51104063}" dt="2024-03-22T14:55:20.494" v="227" actId="22"/>
          <ac:spMkLst>
            <pc:docMk/>
            <pc:sldMk cId="1489538607" sldId="507"/>
            <ac:spMk id="3" creationId="{45E579D0-4F20-3E10-D26A-88F976999BDC}"/>
          </ac:spMkLst>
        </pc:spChg>
        <pc:spChg chg="add mod">
          <ac:chgData name="Conny Herzeel" userId="96d27003-4950-4f7a-997f-844a0c1b23bf" providerId="ADAL" clId="{5299EB2D-3EB4-4701-A4A3-F7DC51104063}" dt="2024-03-22T14:56:10.404" v="234" actId="1076"/>
          <ac:spMkLst>
            <pc:docMk/>
            <pc:sldMk cId="1489538607" sldId="507"/>
            <ac:spMk id="6" creationId="{A68355A6-ED81-5F8A-973B-B2FD7B43E8FD}"/>
          </ac:spMkLst>
        </pc:spChg>
        <pc:picChg chg="add mod ord">
          <ac:chgData name="Conny Herzeel" userId="96d27003-4950-4f7a-997f-844a0c1b23bf" providerId="ADAL" clId="{5299EB2D-3EB4-4701-A4A3-F7DC51104063}" dt="2024-03-22T14:56:04.520" v="233" actId="1076"/>
          <ac:picMkLst>
            <pc:docMk/>
            <pc:sldMk cId="1489538607" sldId="507"/>
            <ac:picMk id="5" creationId="{0221D013-FADF-F5DB-1A94-42F232C2DF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5558" cy="502676"/>
          </a:xfrm>
          <a:prstGeom prst="rect">
            <a:avLst/>
          </a:prstGeom>
        </p:spPr>
        <p:txBody>
          <a:bodyPr vert="horz" lIns="92446" tIns="46223" rIns="92446" bIns="46223" rtlCol="0"/>
          <a:lstStyle>
            <a:lvl1pPr algn="l">
              <a:defRPr sz="1200"/>
            </a:lvl1pPr>
          </a:lstStyle>
          <a:p>
            <a:endParaRPr lang="nl-BE"/>
          </a:p>
        </p:txBody>
      </p:sp>
      <p:sp>
        <p:nvSpPr>
          <p:cNvPr id="3" name="Tijdelijke aanduiding voor datum 2"/>
          <p:cNvSpPr>
            <a:spLocks noGrp="1"/>
          </p:cNvSpPr>
          <p:nvPr>
            <p:ph type="dt" idx="1"/>
          </p:nvPr>
        </p:nvSpPr>
        <p:spPr>
          <a:xfrm>
            <a:off x="3902598" y="0"/>
            <a:ext cx="2985558" cy="502676"/>
          </a:xfrm>
          <a:prstGeom prst="rect">
            <a:avLst/>
          </a:prstGeom>
        </p:spPr>
        <p:txBody>
          <a:bodyPr vert="horz" lIns="92446" tIns="46223" rIns="92446" bIns="46223" rtlCol="0"/>
          <a:lstStyle>
            <a:lvl1pPr algn="r">
              <a:defRPr sz="1200"/>
            </a:lvl1pPr>
          </a:lstStyle>
          <a:p>
            <a:fld id="{0A307221-D1AA-644D-A019-066F112DB1A5}" type="datetimeFigureOut">
              <a:rPr lang="nl-BE" smtClean="0"/>
              <a:t>3/05/2024</a:t>
            </a:fld>
            <a:endParaRPr lang="nl-BE"/>
          </a:p>
        </p:txBody>
      </p:sp>
      <p:sp>
        <p:nvSpPr>
          <p:cNvPr id="4" name="Tijdelijke aanduiding voor dia-afbeelding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446" tIns="46223" rIns="92446" bIns="46223" rtlCol="0" anchor="ctr"/>
          <a:lstStyle/>
          <a:p>
            <a:endParaRPr lang="nl-BE"/>
          </a:p>
        </p:txBody>
      </p:sp>
      <p:sp>
        <p:nvSpPr>
          <p:cNvPr id="5" name="Tijdelijke aanduiding voor notities 4"/>
          <p:cNvSpPr>
            <a:spLocks noGrp="1"/>
          </p:cNvSpPr>
          <p:nvPr>
            <p:ph type="body" sz="quarter" idx="3"/>
          </p:nvPr>
        </p:nvSpPr>
        <p:spPr>
          <a:xfrm>
            <a:off x="688976" y="4821505"/>
            <a:ext cx="5511800" cy="3944869"/>
          </a:xfrm>
          <a:prstGeom prst="rect">
            <a:avLst/>
          </a:prstGeom>
        </p:spPr>
        <p:txBody>
          <a:bodyPr vert="horz" lIns="92446" tIns="46223" rIns="92446" bIns="46223"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516040"/>
            <a:ext cx="2985558" cy="502675"/>
          </a:xfrm>
          <a:prstGeom prst="rect">
            <a:avLst/>
          </a:prstGeom>
        </p:spPr>
        <p:txBody>
          <a:bodyPr vert="horz" lIns="92446" tIns="46223" rIns="92446" bIns="46223"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02598" y="9516040"/>
            <a:ext cx="2985558" cy="502675"/>
          </a:xfrm>
          <a:prstGeom prst="rect">
            <a:avLst/>
          </a:prstGeom>
        </p:spPr>
        <p:txBody>
          <a:bodyPr vert="horz" lIns="92446" tIns="46223" rIns="92446" bIns="46223" rtlCol="0" anchor="b"/>
          <a:lstStyle>
            <a:lvl1pPr algn="r">
              <a:defRPr sz="1200"/>
            </a:lvl1pPr>
          </a:lstStyle>
          <a:p>
            <a:fld id="{B32F57C1-CE4F-6642-AF1E-D3602E68FDC5}" type="slidenum">
              <a:rPr lang="nl-BE" smtClean="0"/>
              <a:t>‹nr.›</a:t>
            </a:fld>
            <a:endParaRPr lang="nl-BE"/>
          </a:p>
        </p:txBody>
      </p:sp>
    </p:spTree>
    <p:extLst>
      <p:ext uri="{BB962C8B-B14F-4D97-AF65-F5344CB8AC3E}">
        <p14:creationId xmlns:p14="http://schemas.microsoft.com/office/powerpoint/2010/main" val="15276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derwijskiezer.be/v2/secundair/sec_detail.php?detail=37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onderwijskiezer.be/v2/secundair/sec_detail.php?detail=376" TargetMode="External"/><Relationship Id="rId5" Type="http://schemas.openxmlformats.org/officeDocument/2006/relationships/hyperlink" Target="https://www.onderwijskiezer.be/v2/secundair/sec_detail.php?detail=373" TargetMode="External"/><Relationship Id="rId4" Type="http://schemas.openxmlformats.org/officeDocument/2006/relationships/hyperlink" Target="https://www.onderwijskiezer.be/v2/secundair/sec_detail.php?detail=37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a:t>
            </a:fld>
            <a:endParaRPr lang="nl-BE"/>
          </a:p>
        </p:txBody>
      </p:sp>
    </p:spTree>
    <p:extLst>
      <p:ext uri="{BB962C8B-B14F-4D97-AF65-F5344CB8AC3E}">
        <p14:creationId xmlns:p14="http://schemas.microsoft.com/office/powerpoint/2010/main" val="28090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24458" rtl="0" eaLnBrk="1" fontAlgn="base" latinLnBrk="0" hangingPunct="1">
              <a:lnSpc>
                <a:spcPct val="100000"/>
              </a:lnSpc>
              <a:spcBef>
                <a:spcPts val="0"/>
              </a:spcBef>
              <a:spcAft>
                <a:spcPts val="0"/>
              </a:spcAft>
              <a:buClrTx/>
              <a:buSzTx/>
              <a:buFontTx/>
              <a:buNone/>
              <a:tabLst/>
              <a:defRPr/>
            </a:pPr>
            <a:r>
              <a:rPr lang="nl-NL" b="0" i="0" dirty="0">
                <a:solidFill>
                  <a:srgbClr val="333333"/>
                </a:solidFill>
                <a:effectLst/>
                <a:latin typeface="Verdana" panose="020B0604030504040204" pitchFamily="34" charset="0"/>
              </a:rPr>
              <a:t>Animatie in de ouderenzorg leidt je naar een loopbaan als </a:t>
            </a:r>
            <a:r>
              <a:rPr lang="nl-NL" b="1" i="0" dirty="0">
                <a:solidFill>
                  <a:srgbClr val="474E43"/>
                </a:solidFill>
                <a:effectLst/>
                <a:latin typeface="Verdana" panose="020B0604030504040204" pitchFamily="34" charset="0"/>
              </a:rPr>
              <a:t>animator in de bejaardensector</a:t>
            </a:r>
            <a:r>
              <a:rPr lang="nl-NL" b="0" i="0" dirty="0">
                <a:solidFill>
                  <a:srgbClr val="333333"/>
                </a:solidFill>
                <a:effectLst/>
                <a:latin typeface="Verdana" panose="020B0604030504040204" pitchFamily="34" charset="0"/>
              </a:rPr>
              <a:t>.</a:t>
            </a:r>
            <a:br>
              <a:rPr lang="nl-NL" dirty="0"/>
            </a:br>
            <a:r>
              <a:rPr lang="nl-NL" b="0" i="0" dirty="0">
                <a:solidFill>
                  <a:srgbClr val="333333"/>
                </a:solidFill>
                <a:effectLst/>
                <a:latin typeface="Verdana" panose="020B0604030504040204" pitchFamily="34" charset="0"/>
              </a:rPr>
              <a:t>Je organiseert en coördineert dan individuele en groepsgerichte activiteiten voor en samen met de ouderen.</a:t>
            </a:r>
            <a:br>
              <a:rPr lang="nl-NL" dirty="0"/>
            </a:br>
            <a:r>
              <a:rPr lang="nl-NL" b="0" i="0" dirty="0">
                <a:solidFill>
                  <a:srgbClr val="333333"/>
                </a:solidFill>
                <a:effectLst/>
                <a:latin typeface="Verdana" panose="020B0604030504040204" pitchFamily="34" charset="0"/>
              </a:rPr>
              <a:t>Je werkt samen met het hele zorgteam.</a:t>
            </a:r>
            <a:br>
              <a:rPr lang="nl-NL" dirty="0"/>
            </a:br>
            <a:r>
              <a:rPr lang="nl-NL" b="0" i="0" dirty="0">
                <a:solidFill>
                  <a:srgbClr val="333333"/>
                </a:solidFill>
                <a:effectLst/>
                <a:latin typeface="Verdana" panose="020B0604030504040204" pitchFamily="34" charset="0"/>
              </a:rPr>
              <a:t>Je bestudeert de diverse expressievormen en leert activiteiten opzetten.</a:t>
            </a:r>
            <a:br>
              <a:rPr lang="nl-NL" dirty="0"/>
            </a:br>
            <a:r>
              <a:rPr lang="nl-NL" b="0" i="0" dirty="0">
                <a:solidFill>
                  <a:srgbClr val="333333"/>
                </a:solidFill>
                <a:effectLst/>
                <a:latin typeface="Verdana" panose="020B0604030504040204" pitchFamily="34" charset="0"/>
              </a:rPr>
              <a:t>De vraag wordt gesteld hoe de kwaliteit van het dagelijkse leven van ouderen kan geoptimaliseerd worden. Verschillende soorten zorg worden bestudeerd.</a:t>
            </a:r>
            <a:br>
              <a:rPr lang="nl-NL" dirty="0"/>
            </a:br>
            <a:r>
              <a:rPr lang="nl-NL" b="0" i="0" dirty="0">
                <a:solidFill>
                  <a:srgbClr val="333333"/>
                </a:solidFill>
                <a:effectLst/>
                <a:latin typeface="Verdana" panose="020B0604030504040204" pitchFamily="34" charset="0"/>
              </a:rPr>
              <a:t>Daarnaast maak je kennis met specifieke aandoeningen bij ouderen, veiligheidsvoorschriften, hygiëne, hef- en tiltechnieken, EHBO.</a:t>
            </a:r>
            <a:br>
              <a:rPr lang="nl-NL" dirty="0"/>
            </a:br>
            <a:r>
              <a:rPr lang="nl-NL" b="0" i="0" dirty="0">
                <a:solidFill>
                  <a:srgbClr val="333333"/>
                </a:solidFill>
                <a:effectLst/>
                <a:latin typeface="Verdana" panose="020B0604030504040204" pitchFamily="34" charset="0"/>
              </a:rPr>
              <a:t>Tijdens de </a:t>
            </a:r>
            <a:r>
              <a:rPr lang="nl-NL" b="1" i="0" dirty="0">
                <a:solidFill>
                  <a:srgbClr val="474E43"/>
                </a:solidFill>
                <a:effectLst/>
                <a:latin typeface="Verdana" panose="020B0604030504040204" pitchFamily="34" charset="0"/>
              </a:rPr>
              <a:t>stages</a:t>
            </a:r>
            <a:r>
              <a:rPr lang="nl-NL" b="0" i="0" dirty="0">
                <a:solidFill>
                  <a:srgbClr val="333333"/>
                </a:solidFill>
                <a:effectLst/>
                <a:latin typeface="Verdana" panose="020B0604030504040204" pitchFamily="34" charset="0"/>
              </a:rPr>
              <a:t> krijg je de kans om deel te nemen aan de dagelijkse activiteiten in allerlei voorzieningen en centra die op ouderen gericht zijn.</a:t>
            </a:r>
            <a:br>
              <a:rPr lang="nl-NL" dirty="0"/>
            </a:br>
            <a:r>
              <a:rPr lang="nl-NL" b="0" i="0" dirty="0">
                <a:solidFill>
                  <a:srgbClr val="333333"/>
                </a:solidFill>
                <a:effectLst/>
                <a:latin typeface="Verdana" panose="020B0604030504040204" pitchFamily="34" charset="0"/>
              </a:rPr>
              <a:t>Het pakket Algemene vakken is beperkt.</a:t>
            </a:r>
            <a:endParaRPr lang="nl-BE" b="1" dirty="0"/>
          </a:p>
          <a:p>
            <a:pPr defTabSz="924458" fontAlgn="base">
              <a:defRPr/>
            </a:pPr>
            <a:endParaRPr lang="nl-NL" dirty="0">
              <a:effectLst/>
              <a:latin typeface="inherit"/>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13</a:t>
            </a:fld>
            <a:endParaRPr lang="nl-BE"/>
          </a:p>
        </p:txBody>
      </p:sp>
    </p:spTree>
    <p:extLst>
      <p:ext uri="{BB962C8B-B14F-4D97-AF65-F5344CB8AC3E}">
        <p14:creationId xmlns:p14="http://schemas.microsoft.com/office/powerpoint/2010/main" val="95772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fontAlgn="base">
              <a:defRPr/>
            </a:pPr>
            <a:endParaRPr lang="nl-NL" dirty="0">
              <a:effectLst/>
              <a:latin typeface="inherit"/>
            </a:endParaRP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14</a:t>
            </a:fld>
            <a:endParaRPr lang="nl-BE"/>
          </a:p>
        </p:txBody>
      </p:sp>
    </p:spTree>
    <p:extLst>
      <p:ext uri="{BB962C8B-B14F-4D97-AF65-F5344CB8AC3E}">
        <p14:creationId xmlns:p14="http://schemas.microsoft.com/office/powerpoint/2010/main" val="49685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fontAlgn="base">
              <a:defRPr/>
            </a:pPr>
            <a:r>
              <a:rPr lang="nl-NL" dirty="0">
                <a:effectLst/>
                <a:latin typeface="inherit"/>
              </a:rPr>
              <a:t>Hier word je opgeleid tot opvoeder in een internaat.</a:t>
            </a:r>
            <a:br>
              <a:rPr lang="nl-NL" dirty="0">
                <a:effectLst/>
                <a:latin typeface="inherit"/>
              </a:rPr>
            </a:br>
            <a:r>
              <a:rPr lang="nl-NL" dirty="0">
                <a:effectLst/>
                <a:latin typeface="inherit"/>
              </a:rPr>
              <a:t>Als </a:t>
            </a:r>
            <a:r>
              <a:rPr lang="nl-NL" b="1" dirty="0">
                <a:solidFill>
                  <a:srgbClr val="474E43"/>
                </a:solidFill>
                <a:effectLst/>
                <a:latin typeface="inherit"/>
              </a:rPr>
              <a:t>internaatsopvoeder </a:t>
            </a:r>
            <a:r>
              <a:rPr lang="nl-NL" dirty="0">
                <a:effectLst/>
                <a:latin typeface="inherit"/>
              </a:rPr>
              <a:t>zal je doorgaans met leerlingen van het lager en/of het secundair onderwijs werken. Van de toekomstige internaatsopvoeder wordt verwacht dat hij in staat is om een </a:t>
            </a:r>
            <a:r>
              <a:rPr lang="nl-NL" b="1" dirty="0">
                <a:effectLst/>
                <a:latin typeface="inherit"/>
              </a:rPr>
              <a:t>relatief grote groep kinderen en jongere</a:t>
            </a:r>
            <a:r>
              <a:rPr lang="nl-NL" dirty="0">
                <a:effectLst/>
                <a:latin typeface="inherit"/>
              </a:rPr>
              <a:t>n op een </a:t>
            </a:r>
            <a:r>
              <a:rPr lang="nl-NL" b="1" dirty="0">
                <a:effectLst/>
                <a:latin typeface="inherit"/>
              </a:rPr>
              <a:t>gepaste manier te animeren maar ook dat hij studiebegeleiding kan geven</a:t>
            </a:r>
            <a:r>
              <a:rPr lang="nl-NL" dirty="0">
                <a:effectLst/>
                <a:latin typeface="inherit"/>
              </a:rPr>
              <a:t>.</a:t>
            </a:r>
            <a:br>
              <a:rPr lang="nl-NL" dirty="0">
                <a:effectLst/>
                <a:latin typeface="inherit"/>
              </a:rPr>
            </a:br>
            <a:r>
              <a:rPr lang="nl-NL" dirty="0">
                <a:effectLst/>
                <a:latin typeface="inherit"/>
              </a:rPr>
              <a:t>Daarom dien je te beschikken over een </a:t>
            </a:r>
            <a:r>
              <a:rPr lang="nl-NL" b="1" dirty="0">
                <a:effectLst/>
                <a:latin typeface="inherit"/>
              </a:rPr>
              <a:t>praktijkgerichte pedagogische en psychologische basiskennis</a:t>
            </a:r>
            <a:r>
              <a:rPr lang="nl-NL" dirty="0">
                <a:effectLst/>
                <a:latin typeface="inherit"/>
              </a:rPr>
              <a:t>, aangevuld met kennis en vaardigheden in </a:t>
            </a:r>
            <a:r>
              <a:rPr lang="nl-NL" b="1" dirty="0">
                <a:effectLst/>
                <a:latin typeface="inherit"/>
              </a:rPr>
              <a:t>expressieve en animatietechnieken.</a:t>
            </a:r>
            <a:br>
              <a:rPr lang="nl-NL" dirty="0">
                <a:effectLst/>
                <a:latin typeface="inherit"/>
              </a:rPr>
            </a:br>
            <a:r>
              <a:rPr lang="nl-NL" dirty="0">
                <a:effectLst/>
                <a:latin typeface="inherit"/>
              </a:rPr>
              <a:t>De klemtonen liggen op:</a:t>
            </a:r>
            <a:br>
              <a:rPr lang="nl-NL" dirty="0">
                <a:effectLst/>
                <a:latin typeface="inherit"/>
              </a:rPr>
            </a:br>
            <a:br>
              <a:rPr lang="nl-NL" dirty="0">
                <a:effectLst/>
                <a:latin typeface="inherit"/>
              </a:rPr>
            </a:br>
            <a:r>
              <a:rPr lang="nl-NL" b="1" dirty="0">
                <a:solidFill>
                  <a:srgbClr val="474E43"/>
                </a:solidFill>
                <a:effectLst/>
                <a:latin typeface="inherit"/>
              </a:rPr>
              <a:t>Expressie- en animatietechnieken</a:t>
            </a:r>
            <a:br>
              <a:rPr lang="nl-NL" b="1" dirty="0">
                <a:solidFill>
                  <a:srgbClr val="474E43"/>
                </a:solidFill>
                <a:effectLst/>
                <a:latin typeface="inherit"/>
              </a:rPr>
            </a:br>
            <a:r>
              <a:rPr lang="nl-NL" dirty="0">
                <a:effectLst/>
                <a:latin typeface="inherit"/>
              </a:rPr>
              <a:t>Je verwerft inzicht in spel, expressievormen en -technieken (manuele, dramatische en muzikale expressie).</a:t>
            </a:r>
            <a:br>
              <a:rPr lang="nl-NL" dirty="0">
                <a:effectLst/>
                <a:latin typeface="inherit"/>
              </a:rPr>
            </a:br>
            <a:r>
              <a:rPr lang="nl-NL" dirty="0">
                <a:effectLst/>
                <a:latin typeface="inherit"/>
              </a:rPr>
              <a:t>Je ontwikkelt je eigen expressieve, creatieve, recreatieve en communicatieve vaardigheden.</a:t>
            </a:r>
            <a:br>
              <a:rPr lang="nl-NL" dirty="0">
                <a:effectLst/>
                <a:latin typeface="inherit"/>
              </a:rPr>
            </a:br>
            <a:br>
              <a:rPr lang="nl-NL" dirty="0">
                <a:effectLst/>
                <a:latin typeface="inherit"/>
              </a:rPr>
            </a:br>
            <a:r>
              <a:rPr lang="nl-NL" b="1" dirty="0">
                <a:solidFill>
                  <a:srgbClr val="474E43"/>
                </a:solidFill>
                <a:effectLst/>
                <a:latin typeface="inherit"/>
              </a:rPr>
              <a:t>Beroepsgerichte pedagogie</a:t>
            </a:r>
            <a:br>
              <a:rPr lang="nl-NL" b="1" dirty="0">
                <a:solidFill>
                  <a:srgbClr val="474E43"/>
                </a:solidFill>
                <a:effectLst/>
                <a:latin typeface="inherit"/>
              </a:rPr>
            </a:br>
            <a:r>
              <a:rPr lang="nl-NL" dirty="0">
                <a:effectLst/>
                <a:latin typeface="inherit"/>
              </a:rPr>
              <a:t>Achtereenvolgens wordt nagegaan wat opvoeden inhoudt, worden opvoedingsstijlen ontleed en besproken, worden verschillende opvoedingsmilieus (gezin, school, internaat, instelling, leeftijdgenoten) bestudeerd. Ook worden problematische situaties onderzocht en besproken en worden noties verworven van counseling en probleemoplossende gesprekken.</a:t>
            </a:r>
            <a:br>
              <a:rPr lang="nl-NL" dirty="0">
                <a:effectLst/>
                <a:latin typeface="inherit"/>
              </a:rPr>
            </a:br>
            <a:br>
              <a:rPr lang="nl-NL" dirty="0">
                <a:effectLst/>
                <a:latin typeface="inherit"/>
              </a:rPr>
            </a:br>
            <a:r>
              <a:rPr lang="nl-NL" b="1" dirty="0">
                <a:solidFill>
                  <a:srgbClr val="474E43"/>
                </a:solidFill>
                <a:effectLst/>
                <a:latin typeface="inherit"/>
              </a:rPr>
              <a:t>Beroepsgerichte psychologie</a:t>
            </a:r>
            <a:r>
              <a:rPr lang="nl-NL" dirty="0">
                <a:effectLst/>
                <a:latin typeface="inherit"/>
              </a:rPr>
              <a:t> </a:t>
            </a:r>
            <a:br>
              <a:rPr lang="nl-NL" dirty="0">
                <a:effectLst/>
                <a:latin typeface="inherit"/>
              </a:rPr>
            </a:br>
            <a:r>
              <a:rPr lang="nl-NL" dirty="0">
                <a:effectLst/>
                <a:latin typeface="inherit"/>
              </a:rPr>
              <a:t>In hoofdzaak worden items uit de ontwikkelingspsychologie bestudeerd (aanleg, milieu, schoolkind, puber en adolescent).</a:t>
            </a:r>
            <a:br>
              <a:rPr lang="nl-NL" dirty="0">
                <a:effectLst/>
                <a:latin typeface="inherit"/>
              </a:rPr>
            </a:br>
            <a:r>
              <a:rPr lang="nl-NL" dirty="0">
                <a:effectLst/>
                <a:latin typeface="inherit"/>
              </a:rPr>
              <a:t>Bovendien komen een aantal psychologische stromingen aan bod (systeemdenken, persoonsgerichte benadering e.a.) en wordt vanuit de sociale psychologie aandacht gegeven aan groepen en groepsstructuur. </a:t>
            </a:r>
            <a:br>
              <a:rPr lang="nl-NL" dirty="0">
                <a:effectLst/>
                <a:latin typeface="inherit"/>
              </a:rPr>
            </a:br>
            <a:br>
              <a:rPr lang="nl-NL" dirty="0">
                <a:effectLst/>
                <a:latin typeface="inherit"/>
              </a:rPr>
            </a:br>
            <a:r>
              <a:rPr lang="nl-NL" b="1" dirty="0">
                <a:solidFill>
                  <a:srgbClr val="474E43"/>
                </a:solidFill>
                <a:effectLst/>
                <a:latin typeface="inherit"/>
              </a:rPr>
              <a:t>EHBO – GVO</a:t>
            </a:r>
            <a:br>
              <a:rPr lang="nl-NL" b="1" dirty="0">
                <a:solidFill>
                  <a:srgbClr val="474E43"/>
                </a:solidFill>
                <a:effectLst/>
                <a:latin typeface="inherit"/>
              </a:rPr>
            </a:br>
            <a:r>
              <a:rPr lang="nl-NL" dirty="0">
                <a:effectLst/>
                <a:latin typeface="inherit"/>
              </a:rPr>
              <a:t>Er wordt aandacht besteed aan eerste hulp bij ongevallen en gezondheidsopvoeding.</a:t>
            </a:r>
            <a:br>
              <a:rPr lang="nl-NL" dirty="0">
                <a:effectLst/>
                <a:latin typeface="inherit"/>
              </a:rPr>
            </a:br>
            <a:r>
              <a:rPr lang="nl-NL" dirty="0">
                <a:effectLst/>
                <a:latin typeface="inherit"/>
              </a:rPr>
              <a:t>Algemene begrippen qua gezondheid en hygiëne en qua veiligheid worden aangevuld met het aanleren van vaardigheden in het onderkennen van stoornissen, eerstehulpverlening. </a:t>
            </a:r>
            <a:br>
              <a:rPr lang="nl-NL" dirty="0">
                <a:effectLst/>
                <a:latin typeface="inherit"/>
              </a:rPr>
            </a:br>
            <a:br>
              <a:rPr lang="nl-NL" dirty="0">
                <a:effectLst/>
                <a:latin typeface="inherit"/>
              </a:rPr>
            </a:br>
            <a:r>
              <a:rPr lang="nl-NL" b="1" dirty="0" err="1">
                <a:solidFill>
                  <a:srgbClr val="474E43"/>
                </a:solidFill>
                <a:effectLst/>
                <a:latin typeface="inherit"/>
              </a:rPr>
              <a:t>Internaatsbeheer</a:t>
            </a:r>
            <a:r>
              <a:rPr lang="nl-NL" b="1" dirty="0">
                <a:solidFill>
                  <a:srgbClr val="474E43"/>
                </a:solidFill>
                <a:effectLst/>
                <a:latin typeface="inherit"/>
              </a:rPr>
              <a:t> met inbegrip van deontologie</a:t>
            </a:r>
            <a:br>
              <a:rPr lang="nl-NL" b="1" dirty="0">
                <a:solidFill>
                  <a:srgbClr val="474E43"/>
                </a:solidFill>
                <a:effectLst/>
                <a:latin typeface="inherit"/>
              </a:rPr>
            </a:br>
            <a:r>
              <a:rPr lang="nl-NL" dirty="0">
                <a:effectLst/>
                <a:latin typeface="inherit"/>
              </a:rPr>
              <a:t>Je maakt kennis met de wetgeving betreffende organisatie en uitbating van schoolinternaten, aspecten van schoolwetgeving, sociaal en arbeidsrecht, burgerlijk recht (aansprakelijkheidsleer) en jeugdrecht.</a:t>
            </a:r>
          </a:p>
          <a:p>
            <a:pPr algn="l" fontAlgn="base"/>
            <a:r>
              <a:rPr lang="nl-BE"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15</a:t>
            </a:fld>
            <a:endParaRPr lang="nl-BE"/>
          </a:p>
        </p:txBody>
      </p:sp>
    </p:spTree>
    <p:extLst>
      <p:ext uri="{BB962C8B-B14F-4D97-AF65-F5344CB8AC3E}">
        <p14:creationId xmlns:p14="http://schemas.microsoft.com/office/powerpoint/2010/main" val="152551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fontAlgn="base">
              <a:defRPr/>
            </a:pPr>
            <a:r>
              <a:rPr lang="nl-NL" dirty="0">
                <a:effectLst/>
                <a:latin typeface="inherit"/>
              </a:rPr>
              <a:t>Hier word je opgeleid tot opvoeder in een internaat.</a:t>
            </a:r>
            <a:br>
              <a:rPr lang="nl-NL" dirty="0">
                <a:effectLst/>
                <a:latin typeface="inherit"/>
              </a:rPr>
            </a:br>
            <a:r>
              <a:rPr lang="nl-NL" dirty="0">
                <a:effectLst/>
                <a:latin typeface="inherit"/>
              </a:rPr>
              <a:t>Als </a:t>
            </a:r>
            <a:r>
              <a:rPr lang="nl-NL" b="1" dirty="0">
                <a:solidFill>
                  <a:srgbClr val="474E43"/>
                </a:solidFill>
                <a:effectLst/>
                <a:latin typeface="inherit"/>
              </a:rPr>
              <a:t>internaatsopvoeder </a:t>
            </a:r>
            <a:r>
              <a:rPr lang="nl-NL" dirty="0">
                <a:effectLst/>
                <a:latin typeface="inherit"/>
              </a:rPr>
              <a:t>zal je doorgaans met leerlingen van het lager en/of het secundair onderwijs werken. Van de toekomstige internaatsopvoeder wordt verwacht dat hij in staat is om een </a:t>
            </a:r>
            <a:r>
              <a:rPr lang="nl-NL" b="1" dirty="0">
                <a:effectLst/>
                <a:latin typeface="inherit"/>
              </a:rPr>
              <a:t>relatief grote groep kinderen en jongere</a:t>
            </a:r>
            <a:r>
              <a:rPr lang="nl-NL" dirty="0">
                <a:effectLst/>
                <a:latin typeface="inherit"/>
              </a:rPr>
              <a:t>n op een </a:t>
            </a:r>
            <a:r>
              <a:rPr lang="nl-NL" b="1" dirty="0">
                <a:effectLst/>
                <a:latin typeface="inherit"/>
              </a:rPr>
              <a:t>gepaste manier te animeren maar ook dat hij studiebegeleiding kan geven</a:t>
            </a:r>
            <a:r>
              <a:rPr lang="nl-NL" dirty="0">
                <a:effectLst/>
                <a:latin typeface="inherit"/>
              </a:rPr>
              <a:t>.</a:t>
            </a:r>
            <a:br>
              <a:rPr lang="nl-NL" dirty="0">
                <a:effectLst/>
                <a:latin typeface="inherit"/>
              </a:rPr>
            </a:br>
            <a:r>
              <a:rPr lang="nl-NL" dirty="0">
                <a:effectLst/>
                <a:latin typeface="inherit"/>
              </a:rPr>
              <a:t>Daarom dien je te beschikken over een </a:t>
            </a:r>
            <a:r>
              <a:rPr lang="nl-NL" b="1" dirty="0">
                <a:effectLst/>
                <a:latin typeface="inherit"/>
              </a:rPr>
              <a:t>praktijkgerichte pedagogische en psychologische basiskennis</a:t>
            </a:r>
            <a:r>
              <a:rPr lang="nl-NL" dirty="0">
                <a:effectLst/>
                <a:latin typeface="inherit"/>
              </a:rPr>
              <a:t>, aangevuld met kennis en vaardigheden in </a:t>
            </a:r>
            <a:r>
              <a:rPr lang="nl-NL" b="1" dirty="0">
                <a:effectLst/>
                <a:latin typeface="inherit"/>
              </a:rPr>
              <a:t>expressieve en animatietechnieken.</a:t>
            </a:r>
            <a:br>
              <a:rPr lang="nl-NL" dirty="0">
                <a:effectLst/>
                <a:latin typeface="inherit"/>
              </a:rPr>
            </a:br>
            <a:r>
              <a:rPr lang="nl-NL" dirty="0">
                <a:effectLst/>
                <a:latin typeface="inherit"/>
              </a:rPr>
              <a:t>De klemtonen liggen op:</a:t>
            </a:r>
            <a:br>
              <a:rPr lang="nl-NL" dirty="0">
                <a:effectLst/>
                <a:latin typeface="inherit"/>
              </a:rPr>
            </a:br>
            <a:br>
              <a:rPr lang="nl-NL" dirty="0">
                <a:effectLst/>
                <a:latin typeface="inherit"/>
              </a:rPr>
            </a:br>
            <a:r>
              <a:rPr lang="nl-NL" b="1" dirty="0">
                <a:solidFill>
                  <a:srgbClr val="474E43"/>
                </a:solidFill>
                <a:effectLst/>
                <a:latin typeface="inherit"/>
              </a:rPr>
              <a:t>Expressie- en animatietechnieken</a:t>
            </a:r>
            <a:br>
              <a:rPr lang="nl-NL" b="1" dirty="0">
                <a:solidFill>
                  <a:srgbClr val="474E43"/>
                </a:solidFill>
                <a:effectLst/>
                <a:latin typeface="inherit"/>
              </a:rPr>
            </a:br>
            <a:r>
              <a:rPr lang="nl-NL" dirty="0">
                <a:effectLst/>
                <a:latin typeface="inherit"/>
              </a:rPr>
              <a:t>Je verwerft inzicht in spel, expressievormen en -technieken (manuele, dramatische en muzikale expressie).</a:t>
            </a:r>
            <a:br>
              <a:rPr lang="nl-NL" dirty="0">
                <a:effectLst/>
                <a:latin typeface="inherit"/>
              </a:rPr>
            </a:br>
            <a:r>
              <a:rPr lang="nl-NL" dirty="0">
                <a:effectLst/>
                <a:latin typeface="inherit"/>
              </a:rPr>
              <a:t>Je ontwikkelt je eigen expressieve, creatieve, recreatieve en communicatieve vaardigheden.</a:t>
            </a:r>
            <a:br>
              <a:rPr lang="nl-NL" dirty="0">
                <a:effectLst/>
                <a:latin typeface="inherit"/>
              </a:rPr>
            </a:br>
            <a:br>
              <a:rPr lang="nl-NL" dirty="0">
                <a:effectLst/>
                <a:latin typeface="inherit"/>
              </a:rPr>
            </a:br>
            <a:r>
              <a:rPr lang="nl-NL" b="1" dirty="0">
                <a:solidFill>
                  <a:srgbClr val="474E43"/>
                </a:solidFill>
                <a:effectLst/>
                <a:latin typeface="inherit"/>
              </a:rPr>
              <a:t>Beroepsgerichte pedagogie</a:t>
            </a:r>
            <a:br>
              <a:rPr lang="nl-NL" b="1" dirty="0">
                <a:solidFill>
                  <a:srgbClr val="474E43"/>
                </a:solidFill>
                <a:effectLst/>
                <a:latin typeface="inherit"/>
              </a:rPr>
            </a:br>
            <a:r>
              <a:rPr lang="nl-NL" dirty="0">
                <a:effectLst/>
                <a:latin typeface="inherit"/>
              </a:rPr>
              <a:t>Achtereenvolgens wordt nagegaan wat opvoeden inhoudt, worden opvoedingsstijlen ontleed en besproken, worden verschillende opvoedingsmilieus (gezin, school, internaat, instelling, leeftijdgenoten) bestudeerd. Ook worden problematische situaties onderzocht en besproken en worden noties verworven van counseling en probleemoplossende gesprekken.</a:t>
            </a:r>
            <a:br>
              <a:rPr lang="nl-NL" dirty="0">
                <a:effectLst/>
                <a:latin typeface="inherit"/>
              </a:rPr>
            </a:br>
            <a:br>
              <a:rPr lang="nl-NL" dirty="0">
                <a:effectLst/>
                <a:latin typeface="inherit"/>
              </a:rPr>
            </a:br>
            <a:r>
              <a:rPr lang="nl-NL" b="1" dirty="0">
                <a:solidFill>
                  <a:srgbClr val="474E43"/>
                </a:solidFill>
                <a:effectLst/>
                <a:latin typeface="inherit"/>
              </a:rPr>
              <a:t>Beroepsgerichte psychologie</a:t>
            </a:r>
            <a:r>
              <a:rPr lang="nl-NL" dirty="0">
                <a:effectLst/>
                <a:latin typeface="inherit"/>
              </a:rPr>
              <a:t> </a:t>
            </a:r>
            <a:br>
              <a:rPr lang="nl-NL" dirty="0">
                <a:effectLst/>
                <a:latin typeface="inherit"/>
              </a:rPr>
            </a:br>
            <a:r>
              <a:rPr lang="nl-NL" dirty="0">
                <a:effectLst/>
                <a:latin typeface="inherit"/>
              </a:rPr>
              <a:t>In hoofdzaak worden items uit de ontwikkelingspsychologie bestudeerd (aanleg, milieu, schoolkind, puber en adolescent).</a:t>
            </a:r>
            <a:br>
              <a:rPr lang="nl-NL" dirty="0">
                <a:effectLst/>
                <a:latin typeface="inherit"/>
              </a:rPr>
            </a:br>
            <a:r>
              <a:rPr lang="nl-NL" dirty="0">
                <a:effectLst/>
                <a:latin typeface="inherit"/>
              </a:rPr>
              <a:t>Bovendien komen een aantal psychologische stromingen aan bod (systeemdenken, persoonsgerichte benadering e.a.) en wordt vanuit de sociale psychologie aandacht gegeven aan groepen en groepsstructuur. </a:t>
            </a:r>
            <a:br>
              <a:rPr lang="nl-NL" dirty="0">
                <a:effectLst/>
                <a:latin typeface="inherit"/>
              </a:rPr>
            </a:br>
            <a:br>
              <a:rPr lang="nl-NL" dirty="0">
                <a:effectLst/>
                <a:latin typeface="inherit"/>
              </a:rPr>
            </a:br>
            <a:r>
              <a:rPr lang="nl-NL" b="1" dirty="0">
                <a:solidFill>
                  <a:srgbClr val="474E43"/>
                </a:solidFill>
                <a:effectLst/>
                <a:latin typeface="inherit"/>
              </a:rPr>
              <a:t>EHBO – GVO</a:t>
            </a:r>
            <a:br>
              <a:rPr lang="nl-NL" b="1" dirty="0">
                <a:solidFill>
                  <a:srgbClr val="474E43"/>
                </a:solidFill>
                <a:effectLst/>
                <a:latin typeface="inherit"/>
              </a:rPr>
            </a:br>
            <a:r>
              <a:rPr lang="nl-NL" dirty="0">
                <a:effectLst/>
                <a:latin typeface="inherit"/>
              </a:rPr>
              <a:t>Er wordt aandacht besteed aan eerste hulp bij ongevallen en gezondheidsopvoeding.</a:t>
            </a:r>
            <a:br>
              <a:rPr lang="nl-NL" dirty="0">
                <a:effectLst/>
                <a:latin typeface="inherit"/>
              </a:rPr>
            </a:br>
            <a:r>
              <a:rPr lang="nl-NL" dirty="0">
                <a:effectLst/>
                <a:latin typeface="inherit"/>
              </a:rPr>
              <a:t>Algemene begrippen qua gezondheid en hygiëne en qua veiligheid worden aangevuld met het aanleren van vaardigheden in het onderkennen van stoornissen, eerstehulpverlening. </a:t>
            </a:r>
            <a:br>
              <a:rPr lang="nl-NL" dirty="0">
                <a:effectLst/>
                <a:latin typeface="inherit"/>
              </a:rPr>
            </a:br>
            <a:br>
              <a:rPr lang="nl-NL" dirty="0">
                <a:effectLst/>
                <a:latin typeface="inherit"/>
              </a:rPr>
            </a:br>
            <a:r>
              <a:rPr lang="nl-NL" b="1" dirty="0" err="1">
                <a:solidFill>
                  <a:srgbClr val="474E43"/>
                </a:solidFill>
                <a:effectLst/>
                <a:latin typeface="inherit"/>
              </a:rPr>
              <a:t>Internaatsbeheer</a:t>
            </a:r>
            <a:r>
              <a:rPr lang="nl-NL" b="1" dirty="0">
                <a:solidFill>
                  <a:srgbClr val="474E43"/>
                </a:solidFill>
                <a:effectLst/>
                <a:latin typeface="inherit"/>
              </a:rPr>
              <a:t> met inbegrip van deontologie</a:t>
            </a:r>
            <a:br>
              <a:rPr lang="nl-NL" b="1" dirty="0">
                <a:solidFill>
                  <a:srgbClr val="474E43"/>
                </a:solidFill>
                <a:effectLst/>
                <a:latin typeface="inherit"/>
              </a:rPr>
            </a:br>
            <a:r>
              <a:rPr lang="nl-NL" dirty="0">
                <a:effectLst/>
                <a:latin typeface="inherit"/>
              </a:rPr>
              <a:t>Je maakt kennis met de wetgeving betreffende organisatie en uitbating van schoolinternaten, aspecten van schoolwetgeving, sociaal en arbeidsrecht, burgerlijk recht (aansprakelijkheidsleer) en jeugdrecht.</a:t>
            </a:r>
          </a:p>
          <a:p>
            <a:pPr algn="l" fontAlgn="base"/>
            <a:r>
              <a:rPr lang="nl-BE"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16</a:t>
            </a:fld>
            <a:endParaRPr lang="nl-BE"/>
          </a:p>
        </p:txBody>
      </p:sp>
    </p:spTree>
    <p:extLst>
      <p:ext uri="{BB962C8B-B14F-4D97-AF65-F5344CB8AC3E}">
        <p14:creationId xmlns:p14="http://schemas.microsoft.com/office/powerpoint/2010/main" val="120274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333333"/>
                </a:solidFill>
                <a:effectLst/>
                <a:latin typeface="Verdana" panose="020B0604030504040204" pitchFamily="34" charset="0"/>
              </a:rPr>
              <a:t>Je wordt </a:t>
            </a:r>
            <a:r>
              <a:rPr lang="nl-NL" b="1" i="0" dirty="0">
                <a:solidFill>
                  <a:srgbClr val="474E43"/>
                </a:solidFill>
                <a:effectLst/>
                <a:latin typeface="inherit"/>
              </a:rPr>
              <a:t>opvoeder/begeleider</a:t>
            </a:r>
            <a:r>
              <a:rPr lang="nl-NL" b="0" i="0" dirty="0">
                <a:solidFill>
                  <a:srgbClr val="333333"/>
                </a:solidFill>
                <a:effectLst/>
                <a:latin typeface="Verdana" panose="020B0604030504040204" pitchFamily="34" charset="0"/>
              </a:rPr>
              <a:t> en leert in een team orthopedagogische ondersteuning bieden, vanuit een besef van gelijkwaardigheid en respect voor de eigenheid van elk individu.</a:t>
            </a:r>
          </a:p>
          <a:p>
            <a:pPr algn="l" fontAlgn="base"/>
            <a:r>
              <a:rPr lang="nl-NL" b="0" i="0" dirty="0">
                <a:solidFill>
                  <a:srgbClr val="333333"/>
                </a:solidFill>
                <a:effectLst/>
                <a:latin typeface="Verdana" panose="020B0604030504040204" pitchFamily="34" charset="0"/>
              </a:rPr>
              <a:t>Om te kunnen rapporteren, moet je kunnen luisteren, spreken en schrijven.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leert oog hebben voor verschillende aspecten en bijzondere kenmerken van jongerentaal, leeftijdsgebonden taal en taal van diverse </a:t>
            </a:r>
            <a:r>
              <a:rPr lang="nl-NL" b="0" i="0" dirty="0" err="1">
                <a:solidFill>
                  <a:srgbClr val="333333"/>
                </a:solidFill>
                <a:effectLst/>
                <a:latin typeface="Verdana" panose="020B0604030504040204" pitchFamily="34" charset="0"/>
              </a:rPr>
              <a:t>sociaal-economische</a:t>
            </a:r>
            <a:r>
              <a:rPr lang="nl-NL" b="0" i="0" dirty="0">
                <a:solidFill>
                  <a:srgbClr val="333333"/>
                </a:solidFill>
                <a:effectLst/>
                <a:latin typeface="Verdana" panose="020B0604030504040204" pitchFamily="34" charset="0"/>
              </a:rPr>
              <a:t> milieus.</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Wat wordt er bedoeld, wat schuilt er achter de woorden?</a:t>
            </a:r>
          </a:p>
          <a:p>
            <a:pPr algn="l" fontAlgn="base"/>
            <a:r>
              <a:rPr lang="nl-NL" b="0" i="0" dirty="0">
                <a:solidFill>
                  <a:srgbClr val="333333"/>
                </a:solidFill>
                <a:effectLst/>
                <a:latin typeface="Verdana" panose="020B0604030504040204" pitchFamily="34" charset="0"/>
              </a:rPr>
              <a:t>Je leert:</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 in een team binnen een organisatie in de orthopedagogische sector functioneren (visies op het ondersteunen en begeleiden van personen binnen de orthopedagogische sector verduidelijken, organisaties en personen binnen de orthopedagogische sector situeren, de rol van opvoeder/begeleider binnen de organisatie situeren, in team werken als opvoeder/begeleider, mondeling en schriftelijk rapporteren binnen teamwerking en organisatie, actief deelnemen aan vergaderingen binnen teamwerking, zorg dragen voor zichzelf als opvoeder/begeleider);</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 orthopedagogische ondersteuning bieden aan personen en hun netwerk zodat hun kwaliteit van bestaan bevorderd wordt (de persoon in zijn ontwikkeling en in context situeren, de orthopedagogische doelgroepen situeren, personen in hun kwaliteit van leven orthopedagogisch ondersteunen);</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 het groepsgebeuren orthopedagogisch begeleiden (groepen situeren, een groep orthopedagogisch begeleiden, groepsgebeuren organiseren, activiteiten organiseren en begeleiden).</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Praktijkervaring via projecten en stages maakt een integraal deel uit van de opleiding.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Er wordt stage gelopen in één of meerdere voorzieningen in de orthopedagogische sector.</a:t>
            </a:r>
          </a:p>
          <a:p>
            <a:pPr algn="l" fontAlgn="base"/>
            <a:r>
              <a:rPr lang="nl-NL" b="0" i="0" dirty="0">
                <a:solidFill>
                  <a:srgbClr val="333333"/>
                </a:solidFill>
                <a:effectLst/>
                <a:latin typeface="Verdana" panose="020B0604030504040204" pitchFamily="34" charset="0"/>
              </a:rPr>
              <a:t>Na het volgen van deze opleiding behaal je het getuigschrift van opvoeder klasse 2.</a:t>
            </a:r>
          </a:p>
          <a:p>
            <a:pPr defTabSz="924458" fontAlgn="base">
              <a:defRPr/>
            </a:pPr>
            <a:endParaRPr lang="nl-NL" dirty="0">
              <a:effectLst/>
              <a:latin typeface="inherit"/>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17</a:t>
            </a:fld>
            <a:endParaRPr lang="nl-BE"/>
          </a:p>
        </p:txBody>
      </p:sp>
    </p:spTree>
    <p:extLst>
      <p:ext uri="{BB962C8B-B14F-4D97-AF65-F5344CB8AC3E}">
        <p14:creationId xmlns:p14="http://schemas.microsoft.com/office/powerpoint/2010/main" val="22417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18</a:t>
            </a:fld>
            <a:endParaRPr lang="nl-BE"/>
          </a:p>
        </p:txBody>
      </p:sp>
    </p:spTree>
    <p:extLst>
      <p:ext uri="{BB962C8B-B14F-4D97-AF65-F5344CB8AC3E}">
        <p14:creationId xmlns:p14="http://schemas.microsoft.com/office/powerpoint/2010/main" val="3557299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r>
              <a:rPr lang="nl-NL" b="0" i="0" dirty="0">
                <a:solidFill>
                  <a:srgbClr val="333333"/>
                </a:solidFill>
                <a:effectLst/>
                <a:latin typeface="Verdana" panose="020B0604030504040204" pitchFamily="34" charset="0"/>
              </a:rPr>
              <a:t>De tandartsassistent is de schakel tussen de tandarts en de patiënt.</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Waar de medische ‘tandheelkundige’ handelingen tot de deskundigheid van de tandarts behoren, kan de assistent - uiteraard in opdracht - taken uitvoeren op administratief, logistiek en (patiënt)informatief vlak.</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De assistent is vóór, tijdens en na de behandeling, zowel voor de tandarts als voor de patiënt, een onontbeerlijke steun en toeverlaat.</a:t>
            </a:r>
          </a:p>
          <a:p>
            <a:pPr algn="l" fontAlgn="base"/>
            <a:r>
              <a:rPr lang="nl-NL" b="0" i="0" dirty="0">
                <a:solidFill>
                  <a:srgbClr val="333333"/>
                </a:solidFill>
                <a:effectLst/>
                <a:latin typeface="Verdana" panose="020B0604030504040204" pitchFamily="34" charset="0"/>
              </a:rPr>
              <a:t>Volgende opdrachten behoren tot het takenpakket:</a:t>
            </a:r>
          </a:p>
          <a:p>
            <a:pPr algn="l" fontAlgn="base"/>
            <a:r>
              <a:rPr lang="nl-NL" b="1" i="0" dirty="0">
                <a:solidFill>
                  <a:srgbClr val="474E43"/>
                </a:solidFill>
                <a:effectLst/>
                <a:latin typeface="inherit"/>
              </a:rPr>
              <a:t>Administratie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organisatie van het secretariaat, dossierbeheer, betalingsadministratie, planning en agenda, correspondentie, onthaal van de patiënten, …</a:t>
            </a:r>
          </a:p>
          <a:p>
            <a:pPr algn="l" fontAlgn="base"/>
            <a:r>
              <a:rPr lang="nl-NL" b="1" i="0" dirty="0">
                <a:solidFill>
                  <a:srgbClr val="474E43"/>
                </a:solidFill>
                <a:effectLst/>
                <a:latin typeface="inherit"/>
              </a:rPr>
              <a:t>Logistiek</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reinigen en ontsmetten van behandelunit en instrumentarium, ordenen en aanvullen van materialen, instrumenten, voorraden, …</a:t>
            </a:r>
          </a:p>
          <a:p>
            <a:pPr algn="l" fontAlgn="base"/>
            <a:r>
              <a:rPr lang="nl-NL" b="1" i="0" dirty="0" err="1">
                <a:solidFill>
                  <a:srgbClr val="474E43"/>
                </a:solidFill>
                <a:effectLst/>
                <a:latin typeface="inherit"/>
              </a:rPr>
              <a:t>Patiënteninformatie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tandheelkundige gezondheidsvoorlichting en -opvoeding, mondhygiëne-instructies, voedingsadvies, raadgevingen en afspraken van de tandarts verduidelijken, …</a:t>
            </a:r>
          </a:p>
          <a:p>
            <a:pPr algn="l" fontAlgn="base"/>
            <a:r>
              <a:rPr lang="nl-NL" b="1" i="0" dirty="0">
                <a:solidFill>
                  <a:srgbClr val="474E43"/>
                </a:solidFill>
                <a:effectLst/>
                <a:latin typeface="inherit"/>
              </a:rPr>
              <a:t>Assistentie bij tandheelkundige handelingen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algemeen voorbereiden van de patiënt op de behandeling, verschaffen van informatie over de behandeling, materialen en instrumentarium opstellen, ontsmetten, evolutie van de behandeling volgen en spontaan het nodige aanreiken of handelingen uitvoeren, follow-up van de behandeling, afspraken maken, betaling innen, …</a:t>
            </a:r>
          </a:p>
          <a:p>
            <a:pPr algn="l" fontAlgn="base"/>
            <a:r>
              <a:rPr lang="nl-NL" b="0" i="0" dirty="0">
                <a:solidFill>
                  <a:srgbClr val="333333"/>
                </a:solidFill>
                <a:effectLst/>
                <a:latin typeface="Verdana" panose="020B0604030504040204" pitchFamily="34" charset="0"/>
              </a:rPr>
              <a:t>Het leerpakket </a:t>
            </a:r>
            <a:r>
              <a:rPr lang="nl-NL" b="1" i="0" dirty="0">
                <a:solidFill>
                  <a:srgbClr val="474E43"/>
                </a:solidFill>
                <a:effectLst/>
                <a:latin typeface="inherit"/>
              </a:rPr>
              <a:t>Algemene vakken</a:t>
            </a:r>
            <a:r>
              <a:rPr lang="nl-NL" b="0" i="0" dirty="0">
                <a:solidFill>
                  <a:srgbClr val="333333"/>
                </a:solidFill>
                <a:effectLst/>
                <a:latin typeface="Verdana" panose="020B0604030504040204" pitchFamily="34" charset="0"/>
              </a:rPr>
              <a:t> is beperkt.</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Er zijn drie specifieke accenten in de opleiding: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 secretariaat en administratie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 specifieke tandheelkundige opleiding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 praktijkstage bij een tandarts.</a:t>
            </a:r>
          </a:p>
          <a:p>
            <a:pPr algn="l" fontAlgn="base"/>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19</a:t>
            </a:fld>
            <a:endParaRPr lang="nl-BE"/>
          </a:p>
        </p:txBody>
      </p:sp>
    </p:spTree>
    <p:extLst>
      <p:ext uri="{BB962C8B-B14F-4D97-AF65-F5344CB8AC3E}">
        <p14:creationId xmlns:p14="http://schemas.microsoft.com/office/powerpoint/2010/main" val="3403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20</a:t>
            </a:fld>
            <a:endParaRPr lang="nl-BE"/>
          </a:p>
        </p:txBody>
      </p:sp>
    </p:spTree>
    <p:extLst>
      <p:ext uri="{BB962C8B-B14F-4D97-AF65-F5344CB8AC3E}">
        <p14:creationId xmlns:p14="http://schemas.microsoft.com/office/powerpoint/2010/main" val="74775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endParaRPr lang="nl-BE" b="0" i="1" dirty="0">
              <a:solidFill>
                <a:srgbClr val="333333"/>
              </a:solidFill>
              <a:effectLst/>
              <a:latin typeface="inherit"/>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21</a:t>
            </a:fld>
            <a:endParaRPr lang="nl-BE"/>
          </a:p>
        </p:txBody>
      </p:sp>
    </p:spTree>
    <p:extLst>
      <p:ext uri="{BB962C8B-B14F-4D97-AF65-F5344CB8AC3E}">
        <p14:creationId xmlns:p14="http://schemas.microsoft.com/office/powerpoint/2010/main" val="20209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pPr algn="l" fontAlgn="base"/>
            <a:r>
              <a:rPr lang="nl-BE" b="0" i="1" dirty="0">
                <a:solidFill>
                  <a:srgbClr val="333333"/>
                </a:solidFill>
                <a:effectLst/>
                <a:latin typeface="inherit"/>
              </a:rPr>
              <a:t> M</a:t>
            </a:r>
            <a:r>
              <a:rPr lang="nl-NL" b="0" i="0" dirty="0" err="1">
                <a:solidFill>
                  <a:srgbClr val="333333"/>
                </a:solidFill>
                <a:effectLst/>
                <a:latin typeface="Verdana" panose="020B0604030504040204" pitchFamily="34" charset="0"/>
              </a:rPr>
              <a:t>edico</a:t>
            </a:r>
            <a:r>
              <a:rPr lang="nl-NL" b="0" i="0" dirty="0">
                <a:solidFill>
                  <a:srgbClr val="333333"/>
                </a:solidFill>
                <a:effectLst/>
                <a:latin typeface="Verdana" panose="020B0604030504040204" pitchFamily="34" charset="0"/>
              </a:rPr>
              <a:t>-sociale administratie beoogt leerlingen te vormen, die in de </a:t>
            </a:r>
            <a:r>
              <a:rPr lang="nl-NL" b="0" i="0" dirty="0" err="1">
                <a:solidFill>
                  <a:srgbClr val="333333"/>
                </a:solidFill>
                <a:effectLst/>
                <a:latin typeface="Verdana" panose="020B0604030504040204" pitchFamily="34" charset="0"/>
              </a:rPr>
              <a:t>medico</a:t>
            </a:r>
            <a:r>
              <a:rPr lang="nl-NL" b="0" i="0" dirty="0">
                <a:solidFill>
                  <a:srgbClr val="333333"/>
                </a:solidFill>
                <a:effectLst/>
                <a:latin typeface="Verdana" panose="020B0604030504040204" pitchFamily="34" charset="0"/>
              </a:rPr>
              <a:t>-sociale sector administratieve taken verrichten.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Een zekere interesse voor talen, de medische wereld en administratief werk strekt tot aanbeveling.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krijgt een zeer praktische en geïntegreerde opleiding over alle aspecten van de gezondheidssector.</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leert omgaan met de personeelsadministratie, het beheer van het medisch klassement en de veiligheidsvoorschriften.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traint je communicatieve en sociale vaardigheden aan de onthaalbalie of in de omgang met patiënten en familieleden en beheert de afsprakenagenda.</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leert ten slotte vlot omgaan met specifieke software voor </a:t>
            </a:r>
            <a:r>
              <a:rPr lang="nl-NL" b="0" i="0" dirty="0" err="1">
                <a:solidFill>
                  <a:srgbClr val="333333"/>
                </a:solidFill>
                <a:effectLst/>
                <a:latin typeface="Verdana" panose="020B0604030504040204" pitchFamily="34" charset="0"/>
              </a:rPr>
              <a:t>tarificatie</a:t>
            </a:r>
            <a:r>
              <a:rPr lang="nl-NL" b="0" i="0" dirty="0">
                <a:solidFill>
                  <a:srgbClr val="333333"/>
                </a:solidFill>
                <a:effectLst/>
                <a:latin typeface="Verdana" panose="020B0604030504040204" pitchFamily="34" charset="0"/>
              </a:rPr>
              <a:t> en facturatie.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De klemtonen zijn:</a:t>
            </a:r>
          </a:p>
          <a:p>
            <a:pPr algn="l" fontAlgn="base"/>
            <a:r>
              <a:rPr lang="nl-NL" b="1" i="0" dirty="0">
                <a:solidFill>
                  <a:srgbClr val="474E43"/>
                </a:solidFill>
                <a:effectLst/>
                <a:latin typeface="inherit"/>
              </a:rPr>
              <a:t>Talen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Het taalonderricht wil jouw woordenschat uitbreiden.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Bovendien maak je kennis met de specifieke woordenschat van de medische sector.</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Hierbij worden begrijpend lezen, luisteren en schriftelijke en mondelinge communicatievaardigheid benadrukt. De taalvakken worden in de mate van het mogelijke gestoffeerd met gesimuleerde werksituaties waarin het taalgebruik geoefend wordt.</a:t>
            </a:r>
          </a:p>
          <a:p>
            <a:pPr algn="l" fontAlgn="base"/>
            <a:r>
              <a:rPr lang="nl-NL" b="1" i="0" dirty="0">
                <a:solidFill>
                  <a:srgbClr val="474E43"/>
                </a:solidFill>
                <a:effectLst/>
                <a:latin typeface="inherit"/>
              </a:rPr>
              <a:t>Stage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loopt een aantal weken stage in een ziekenhuis, bejaardentehuis of een instelling van de sociale sector.</a:t>
            </a:r>
          </a:p>
          <a:p>
            <a:pPr algn="l" fontAlgn="base"/>
            <a:r>
              <a:rPr lang="nl-NL" b="1" i="0" dirty="0">
                <a:solidFill>
                  <a:srgbClr val="474E43"/>
                </a:solidFill>
                <a:effectLst/>
                <a:latin typeface="inherit"/>
              </a:rPr>
              <a:t>Toegepaste economie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De inhoud van dit leervak bevat bedrijfsorganisatie, secretariaat en sociale wetgeving.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Dit wordt in volgende thema's uitgewerkt: onthaal van de patiënten en hun familie, verzorgen van interne mededelingen, opstellen en klasseren van opnamedossiers, verzorgen van de facturering, het opvolgen van betalingen, het volgen van de medische actualiteit .</a:t>
            </a:r>
          </a:p>
          <a:p>
            <a:pPr algn="l" fontAlgn="base"/>
            <a:r>
              <a:rPr lang="nl-NL" b="1" i="0" dirty="0">
                <a:solidFill>
                  <a:srgbClr val="474E43"/>
                </a:solidFill>
                <a:effectLst/>
                <a:latin typeface="inherit"/>
              </a:rPr>
              <a:t>Toegepaste informatica</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Dit omvat tekstverwerking, gegevensbeheer, het elektronisch rekenblad, gegevenscommunicatie, </a:t>
            </a:r>
            <a:r>
              <a:rPr lang="nl-NL" b="0" i="0" dirty="0" err="1">
                <a:solidFill>
                  <a:srgbClr val="333333"/>
                </a:solidFill>
                <a:effectLst/>
                <a:latin typeface="Verdana" panose="020B0604030504040204" pitchFamily="34" charset="0"/>
              </a:rPr>
              <a:t>buroticatoepassingen</a:t>
            </a:r>
            <a:r>
              <a:rPr lang="nl-NL" b="0" i="0" dirty="0">
                <a:solidFill>
                  <a:srgbClr val="333333"/>
                </a:solidFill>
                <a:effectLst/>
                <a:latin typeface="Verdana" panose="020B0604030504040204" pitchFamily="34" charset="0"/>
              </a:rPr>
              <a:t> en de integratie van deze pakketten.</a:t>
            </a:r>
          </a:p>
          <a:p>
            <a:pPr algn="l" fontAlgn="base"/>
            <a:r>
              <a:rPr lang="nl-NL" b="1" i="0" dirty="0">
                <a:solidFill>
                  <a:srgbClr val="474E43"/>
                </a:solidFill>
                <a:effectLst/>
                <a:latin typeface="inherit"/>
              </a:rPr>
              <a:t>Toegepaste psychologie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Dit vak is noodzakelijk ter ondersteuning van de beroepsgerichte vorming.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Er wordt kennis en inzicht bijgebracht omtrent eigen verantwoordelijkheid, rol en plaats binnen een teamwerking.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Het gedrag van patiënten en familieleden moet begrepen en geïntegreerd worden.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Technieken van conflictbeheersing en assertiviteit worden aangeleerd.</a:t>
            </a:r>
          </a:p>
          <a:p>
            <a:pPr algn="l" fontAlgn="base"/>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22</a:t>
            </a:fld>
            <a:endParaRPr lang="nl-BE"/>
          </a:p>
        </p:txBody>
      </p:sp>
    </p:spTree>
    <p:extLst>
      <p:ext uri="{BB962C8B-B14F-4D97-AF65-F5344CB8AC3E}">
        <p14:creationId xmlns:p14="http://schemas.microsoft.com/office/powerpoint/2010/main" val="29926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hoger onderwijs bestaat uit drie types van onderwijs.</a:t>
            </a:r>
          </a:p>
          <a:p>
            <a:r>
              <a:rPr lang="nl-NL"/>
              <a:t>Er is een verschil in moeilijkheid en de duur van de studie.</a:t>
            </a:r>
          </a:p>
          <a:p>
            <a:r>
              <a:rPr lang="nl-NL" b="1"/>
              <a:t>Graduaatsopleidingen</a:t>
            </a:r>
            <a:r>
              <a:rPr lang="nl-NL"/>
              <a:t> leggen vooral de nadruk op de praktijk, het werkplekleren en duurt gemiddeld 2 jaar</a:t>
            </a:r>
          </a:p>
          <a:p>
            <a:r>
              <a:rPr lang="nl-NL"/>
              <a:t>Een </a:t>
            </a:r>
            <a:r>
              <a:rPr lang="nl-NL" b="1"/>
              <a:t>professionele bachelor </a:t>
            </a:r>
            <a:r>
              <a:rPr lang="nl-NL"/>
              <a:t>bereidt je voor op een job. Je leert via theorie en praktijk. Hier leer je meer dan 1 beroep, je maakt kennis met een ruimer werkveld. Zo kan je later kiezen tussen verschillende beroepen. Duurt 180 studiepunten (3 jaar studie), behalve verpleegkunde (240SP of 4 jaar).</a:t>
            </a:r>
          </a:p>
          <a:p>
            <a:r>
              <a:rPr lang="nl-NL" b="1"/>
              <a:t>Academische bachelor</a:t>
            </a:r>
            <a:r>
              <a:rPr lang="nl-NL"/>
              <a:t>: Hier ligt de nadruk vooral op wetenschappelijk onderzoek en theoretische kennis. De academische bachelor bereidt je voor op een master. </a:t>
            </a:r>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F57C1-CE4F-6642-AF1E-D3602E68FDC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946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pPr algn="l" fontAlgn="base"/>
            <a:r>
              <a:rPr lang="nl-BE" b="0" i="1" dirty="0">
                <a:solidFill>
                  <a:srgbClr val="333333"/>
                </a:solidFill>
                <a:effectLst/>
                <a:latin typeface="inherit"/>
              </a:rPr>
              <a:t> M</a:t>
            </a:r>
            <a:r>
              <a:rPr lang="nl-NL" b="0" i="0" dirty="0" err="1">
                <a:solidFill>
                  <a:srgbClr val="333333"/>
                </a:solidFill>
                <a:effectLst/>
                <a:latin typeface="Verdana" panose="020B0604030504040204" pitchFamily="34" charset="0"/>
              </a:rPr>
              <a:t>edico</a:t>
            </a:r>
            <a:r>
              <a:rPr lang="nl-NL" b="0" i="0" dirty="0">
                <a:solidFill>
                  <a:srgbClr val="333333"/>
                </a:solidFill>
                <a:effectLst/>
                <a:latin typeface="Verdana" panose="020B0604030504040204" pitchFamily="34" charset="0"/>
              </a:rPr>
              <a:t>-sociale administratie beoogt leerlingen te vormen, die in de </a:t>
            </a:r>
            <a:r>
              <a:rPr lang="nl-NL" b="0" i="0" dirty="0" err="1">
                <a:solidFill>
                  <a:srgbClr val="333333"/>
                </a:solidFill>
                <a:effectLst/>
                <a:latin typeface="Verdana" panose="020B0604030504040204" pitchFamily="34" charset="0"/>
              </a:rPr>
              <a:t>medico</a:t>
            </a:r>
            <a:r>
              <a:rPr lang="nl-NL" b="0" i="0" dirty="0">
                <a:solidFill>
                  <a:srgbClr val="333333"/>
                </a:solidFill>
                <a:effectLst/>
                <a:latin typeface="Verdana" panose="020B0604030504040204" pitchFamily="34" charset="0"/>
              </a:rPr>
              <a:t>-sociale sector administratieve taken verrichten.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Een zekere interesse voor talen, de medische wereld en administratief werk strekt tot aanbeveling.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krijgt een zeer praktische en geïntegreerde opleiding over alle aspecten van de gezondheidssector.</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leert omgaan met de personeelsadministratie, het beheer van het medisch klassement en de veiligheidsvoorschriften.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traint je communicatieve en sociale vaardigheden aan de onthaalbalie of in de omgang met patiënten en familieleden en beheert de afsprakenagenda.</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leert ten slotte vlot omgaan met specifieke software voor </a:t>
            </a:r>
            <a:r>
              <a:rPr lang="nl-NL" b="0" i="0" dirty="0" err="1">
                <a:solidFill>
                  <a:srgbClr val="333333"/>
                </a:solidFill>
                <a:effectLst/>
                <a:latin typeface="Verdana" panose="020B0604030504040204" pitchFamily="34" charset="0"/>
              </a:rPr>
              <a:t>tarificatie</a:t>
            </a:r>
            <a:r>
              <a:rPr lang="nl-NL" b="0" i="0" dirty="0">
                <a:solidFill>
                  <a:srgbClr val="333333"/>
                </a:solidFill>
                <a:effectLst/>
                <a:latin typeface="Verdana" panose="020B0604030504040204" pitchFamily="34" charset="0"/>
              </a:rPr>
              <a:t> en facturatie.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De klemtonen zijn:</a:t>
            </a:r>
          </a:p>
          <a:p>
            <a:pPr algn="l" fontAlgn="base"/>
            <a:r>
              <a:rPr lang="nl-NL" b="1" i="0" dirty="0">
                <a:solidFill>
                  <a:srgbClr val="474E43"/>
                </a:solidFill>
                <a:effectLst/>
                <a:latin typeface="inherit"/>
              </a:rPr>
              <a:t>Talen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Het taalonderricht wil jouw woordenschat uitbreiden.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Bovendien maak je kennis met de specifieke woordenschat van de medische sector.</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Hierbij worden begrijpend lezen, luisteren en schriftelijke en mondelinge communicatievaardigheid benadrukt. De taalvakken worden in de mate van het mogelijke gestoffeerd met gesimuleerde werksituaties waarin het taalgebruik geoefend wordt.</a:t>
            </a:r>
          </a:p>
          <a:p>
            <a:pPr algn="l" fontAlgn="base"/>
            <a:r>
              <a:rPr lang="nl-NL" b="1" i="0" dirty="0">
                <a:solidFill>
                  <a:srgbClr val="474E43"/>
                </a:solidFill>
                <a:effectLst/>
                <a:latin typeface="inherit"/>
              </a:rPr>
              <a:t>Stage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loopt een aantal weken stage in een ziekenhuis, bejaardentehuis of een instelling van de sociale sector.</a:t>
            </a:r>
          </a:p>
          <a:p>
            <a:pPr algn="l" fontAlgn="base"/>
            <a:r>
              <a:rPr lang="nl-NL" b="1" i="0" dirty="0">
                <a:solidFill>
                  <a:srgbClr val="474E43"/>
                </a:solidFill>
                <a:effectLst/>
                <a:latin typeface="inherit"/>
              </a:rPr>
              <a:t>Toegepaste economie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De inhoud van dit leervak bevat bedrijfsorganisatie, secretariaat en sociale wetgeving.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Dit wordt in volgende thema's uitgewerkt: onthaal van de patiënten en hun familie, verzorgen van interne mededelingen, opstellen en klasseren van opnamedossiers, verzorgen van de facturering, het opvolgen van betalingen, het volgen van de medische actualiteit .</a:t>
            </a:r>
          </a:p>
          <a:p>
            <a:pPr algn="l" fontAlgn="base"/>
            <a:r>
              <a:rPr lang="nl-NL" b="1" i="0" dirty="0">
                <a:solidFill>
                  <a:srgbClr val="474E43"/>
                </a:solidFill>
                <a:effectLst/>
                <a:latin typeface="inherit"/>
              </a:rPr>
              <a:t>Toegepaste informatica</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Dit omvat tekstverwerking, gegevensbeheer, het elektronisch rekenblad, gegevenscommunicatie, </a:t>
            </a:r>
            <a:r>
              <a:rPr lang="nl-NL" b="0" i="0" dirty="0" err="1">
                <a:solidFill>
                  <a:srgbClr val="333333"/>
                </a:solidFill>
                <a:effectLst/>
                <a:latin typeface="Verdana" panose="020B0604030504040204" pitchFamily="34" charset="0"/>
              </a:rPr>
              <a:t>buroticatoepassingen</a:t>
            </a:r>
            <a:r>
              <a:rPr lang="nl-NL" b="0" i="0" dirty="0">
                <a:solidFill>
                  <a:srgbClr val="333333"/>
                </a:solidFill>
                <a:effectLst/>
                <a:latin typeface="Verdana" panose="020B0604030504040204" pitchFamily="34" charset="0"/>
              </a:rPr>
              <a:t> en de integratie van deze pakketten.</a:t>
            </a:r>
          </a:p>
          <a:p>
            <a:pPr algn="l" fontAlgn="base"/>
            <a:r>
              <a:rPr lang="nl-NL" b="1" i="0" dirty="0">
                <a:solidFill>
                  <a:srgbClr val="474E43"/>
                </a:solidFill>
                <a:effectLst/>
                <a:latin typeface="inherit"/>
              </a:rPr>
              <a:t>Toegepaste psychologie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Dit vak is noodzakelijk ter ondersteuning van de beroepsgerichte vorming.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Er wordt kennis en inzicht bijgebracht omtrent eigen verantwoordelijkheid, rol en plaats binnen een teamwerking.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Het gedrag van patiënten en familieleden moet begrepen en geïntegreerd worden.</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Technieken van conflictbeheersing en assertiviteit worden aangeleerd.</a:t>
            </a:r>
          </a:p>
          <a:p>
            <a:pPr algn="l" fontAlgn="base"/>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23</a:t>
            </a:fld>
            <a:endParaRPr lang="nl-BE"/>
          </a:p>
        </p:txBody>
      </p:sp>
    </p:spTree>
    <p:extLst>
      <p:ext uri="{BB962C8B-B14F-4D97-AF65-F5344CB8AC3E}">
        <p14:creationId xmlns:p14="http://schemas.microsoft.com/office/powerpoint/2010/main" val="3853579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pPr algn="l" fontAlgn="base"/>
            <a:r>
              <a:rPr lang="nl-NL" b="0" i="1" dirty="0">
                <a:solidFill>
                  <a:srgbClr val="333333"/>
                </a:solidFill>
                <a:effectLst/>
                <a:latin typeface="inherit"/>
              </a:rPr>
              <a:t> </a:t>
            </a:r>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24</a:t>
            </a:fld>
            <a:endParaRPr lang="nl-BE"/>
          </a:p>
        </p:txBody>
      </p:sp>
    </p:spTree>
    <p:extLst>
      <p:ext uri="{BB962C8B-B14F-4D97-AF65-F5344CB8AC3E}">
        <p14:creationId xmlns:p14="http://schemas.microsoft.com/office/powerpoint/2010/main" val="2773026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r>
              <a:rPr lang="nl-BE" b="0" i="0" dirty="0">
                <a:solidFill>
                  <a:srgbClr val="0A0A0A"/>
                </a:solidFill>
                <a:effectLst/>
                <a:latin typeface="Work Sans" panose="020B0604020202020204" pitchFamily="2" charset="0"/>
              </a:rPr>
              <a:t>●   Certificaat opleiding secundair na secundair (se-n-se)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Algemeen bekwaamheidsattest bewakingsagent</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van voetbalsteward</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bedrijfshulpverlener </a:t>
            </a:r>
            <a:r>
              <a:rPr lang="nl-BE" b="0" i="0" dirty="0">
                <a:solidFill>
                  <a:srgbClr val="0A0A0A"/>
                </a:solidFill>
                <a:effectLst/>
                <a:latin typeface="Work Sans" panose="020B0604020202020204" pitchFamily="2" charset="0"/>
              </a:rPr>
              <a:t>(EHBO)  </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preventieadviseur </a:t>
            </a:r>
            <a:r>
              <a:rPr lang="nl-BE" b="0" i="0" dirty="0">
                <a:solidFill>
                  <a:srgbClr val="0A0A0A"/>
                </a:solidFill>
                <a:effectLst/>
                <a:latin typeface="Work Sans" panose="020B0604020202020204" pitchFamily="2" charset="0"/>
              </a:rPr>
              <a:t>(EHBO)</a:t>
            </a:r>
          </a:p>
          <a:p>
            <a:pPr algn="l" fontAlgn="base"/>
            <a:r>
              <a:rPr lang="nl-BE" b="1" i="0" dirty="0">
                <a:solidFill>
                  <a:srgbClr val="0A0A0A"/>
                </a:solidFill>
                <a:effectLst/>
                <a:latin typeface="Work Sans" panose="020B0604020202020204" pitchFamily="2" charset="0"/>
              </a:rPr>
              <a:t>Specifiek voor brandweer</a:t>
            </a:r>
          </a:p>
          <a:p>
            <a:pPr algn="l" fontAlgn="base"/>
            <a:r>
              <a:rPr lang="nl-BE" b="0" i="0" dirty="0">
                <a:solidFill>
                  <a:srgbClr val="0A0A0A"/>
                </a:solidFill>
                <a:effectLst/>
                <a:latin typeface="Work Sans" panose="020B0604020202020204" pitchFamily="2" charset="0"/>
              </a:rPr>
              <a:t>●   Attest levensreddende handelingen</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Attest ploeglid 1e interventie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Werken op hoogte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Kleine blusmiddelen</a:t>
            </a:r>
          </a:p>
          <a:p>
            <a:pPr algn="l" fontAlgn="base"/>
            <a:r>
              <a:rPr lang="nl-BE" b="1" i="0" dirty="0">
                <a:solidFill>
                  <a:srgbClr val="0A0A0A"/>
                </a:solidFill>
                <a:effectLst/>
                <a:latin typeface="Work Sans" panose="020B0604020202020204" pitchFamily="2" charset="0"/>
              </a:rPr>
              <a:t>Specifiek voor politie</a:t>
            </a:r>
          </a:p>
          <a:p>
            <a:pPr algn="l" fontAlgn="base"/>
            <a:r>
              <a:rPr lang="nl-BE" b="0" i="0" dirty="0">
                <a:solidFill>
                  <a:srgbClr val="0A0A0A"/>
                </a:solidFill>
                <a:effectLst/>
                <a:latin typeface="Work Sans" panose="020B0604020202020204" pitchFamily="2" charset="0"/>
              </a:rPr>
              <a:t>●   Deelname cognitieve testen politie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Deelname functioneel parcours politie</a:t>
            </a:r>
          </a:p>
          <a:p>
            <a:pPr algn="l" fontAlgn="base"/>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26</a:t>
            </a:fld>
            <a:endParaRPr lang="nl-BE"/>
          </a:p>
        </p:txBody>
      </p:sp>
    </p:spTree>
    <p:extLst>
      <p:ext uri="{BB962C8B-B14F-4D97-AF65-F5344CB8AC3E}">
        <p14:creationId xmlns:p14="http://schemas.microsoft.com/office/powerpoint/2010/main" val="2955586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 </a:t>
            </a:r>
            <a:r>
              <a:rPr lang="nl-BE" b="0" i="0" dirty="0">
                <a:solidFill>
                  <a:srgbClr val="0A0A0A"/>
                </a:solidFill>
                <a:effectLst/>
                <a:latin typeface="Work Sans" panose="020B0604020202020204" pitchFamily="2" charset="0"/>
              </a:rPr>
              <a:t>●   Certificaat opleiding secundair na secundair (se-n-se)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Algemeen bekwaamheidsattest bewakingsagent</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van voetbalsteward</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bedrijfshulpverlener </a:t>
            </a:r>
            <a:r>
              <a:rPr lang="nl-BE" b="0" i="0" dirty="0">
                <a:solidFill>
                  <a:srgbClr val="0A0A0A"/>
                </a:solidFill>
                <a:effectLst/>
                <a:latin typeface="Work Sans" panose="020B0604020202020204" pitchFamily="2" charset="0"/>
              </a:rPr>
              <a:t>(EHBO)  </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
            </a:r>
            <a:r>
              <a:rPr lang="nl-BE" b="1" i="0" dirty="0">
                <a:solidFill>
                  <a:srgbClr val="0A0A0A"/>
                </a:solidFill>
                <a:effectLst/>
                <a:latin typeface="Work Sans" panose="020B0604020202020204" pitchFamily="2" charset="0"/>
              </a:rPr>
              <a:t>Attest preventieadviseur </a:t>
            </a:r>
            <a:r>
              <a:rPr lang="nl-BE" b="0" i="0" dirty="0">
                <a:solidFill>
                  <a:srgbClr val="0A0A0A"/>
                </a:solidFill>
                <a:effectLst/>
                <a:latin typeface="Work Sans" panose="020B0604020202020204" pitchFamily="2" charset="0"/>
              </a:rPr>
              <a:t>(EHBO)</a:t>
            </a:r>
          </a:p>
          <a:p>
            <a:pPr algn="l" fontAlgn="base"/>
            <a:r>
              <a:rPr lang="nl-BE" b="1" i="0" dirty="0">
                <a:solidFill>
                  <a:srgbClr val="0A0A0A"/>
                </a:solidFill>
                <a:effectLst/>
                <a:latin typeface="Work Sans" panose="020B0604020202020204" pitchFamily="2" charset="0"/>
              </a:rPr>
              <a:t>Specifiek voor brandweer</a:t>
            </a:r>
          </a:p>
          <a:p>
            <a:pPr algn="l" fontAlgn="base"/>
            <a:r>
              <a:rPr lang="nl-BE" b="0" i="0" dirty="0">
                <a:solidFill>
                  <a:srgbClr val="0A0A0A"/>
                </a:solidFill>
                <a:effectLst/>
                <a:latin typeface="Work Sans" panose="020B0604020202020204" pitchFamily="2" charset="0"/>
              </a:rPr>
              <a:t>●   Attest levensreddende handelingen</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Attest ploeglid 1e interventie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Werken op hoogte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Kleine blusmiddelen</a:t>
            </a:r>
          </a:p>
          <a:p>
            <a:pPr algn="l" fontAlgn="base"/>
            <a:r>
              <a:rPr lang="nl-BE" b="1" i="0" dirty="0">
                <a:solidFill>
                  <a:srgbClr val="0A0A0A"/>
                </a:solidFill>
                <a:effectLst/>
                <a:latin typeface="Work Sans" panose="020B0604020202020204" pitchFamily="2" charset="0"/>
              </a:rPr>
              <a:t>Specifiek voor politie</a:t>
            </a:r>
          </a:p>
          <a:p>
            <a:pPr algn="l" fontAlgn="base"/>
            <a:r>
              <a:rPr lang="nl-BE" b="0" i="0" dirty="0">
                <a:solidFill>
                  <a:srgbClr val="0A0A0A"/>
                </a:solidFill>
                <a:effectLst/>
                <a:latin typeface="Work Sans" panose="020B0604020202020204" pitchFamily="2" charset="0"/>
              </a:rPr>
              <a:t>●   Deelname cognitieve testen politie</a:t>
            </a:r>
            <a:br>
              <a:rPr lang="nl-BE" b="0" i="0" dirty="0">
                <a:solidFill>
                  <a:srgbClr val="0A0A0A"/>
                </a:solidFill>
                <a:effectLst/>
                <a:latin typeface="Work Sans" panose="020B0604020202020204" pitchFamily="2" charset="0"/>
              </a:rPr>
            </a:br>
            <a:r>
              <a:rPr lang="nl-BE" b="0" i="0" dirty="0">
                <a:solidFill>
                  <a:srgbClr val="0A0A0A"/>
                </a:solidFill>
                <a:effectLst/>
                <a:latin typeface="Work Sans" panose="020B0604020202020204" pitchFamily="2" charset="0"/>
              </a:rPr>
              <a:t>●   Deelname functioneel parcours politie</a:t>
            </a:r>
          </a:p>
          <a:p>
            <a:pPr algn="l" fontAlgn="base"/>
            <a:endParaRPr lang="nl-BE" b="0" i="0" dirty="0">
              <a:solidFill>
                <a:srgbClr val="333333"/>
              </a:solidFill>
              <a:effectLst/>
              <a:latin typeface="Verdana" panose="020B0604030504040204" pitchFamily="34" charset="0"/>
            </a:endParaRP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27</a:t>
            </a:fld>
            <a:endParaRPr lang="nl-BE"/>
          </a:p>
        </p:txBody>
      </p:sp>
    </p:spTree>
    <p:extLst>
      <p:ext uri="{BB962C8B-B14F-4D97-AF65-F5344CB8AC3E}">
        <p14:creationId xmlns:p14="http://schemas.microsoft.com/office/powerpoint/2010/main" val="2136577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34</a:t>
            </a:fld>
            <a:endParaRPr lang="nl-BE"/>
          </a:p>
        </p:txBody>
      </p:sp>
    </p:spTree>
    <p:extLst>
      <p:ext uri="{BB962C8B-B14F-4D97-AF65-F5344CB8AC3E}">
        <p14:creationId xmlns:p14="http://schemas.microsoft.com/office/powerpoint/2010/main" val="1215079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333333"/>
                </a:solidFill>
                <a:effectLst/>
                <a:latin typeface="Verdana" panose="020B0604030504040204" pitchFamily="34" charset="0"/>
              </a:rPr>
              <a:t> </a:t>
            </a:r>
            <a:r>
              <a:rPr lang="nl-NL" b="1" i="0" u="sng" dirty="0">
                <a:solidFill>
                  <a:srgbClr val="474E43"/>
                </a:solidFill>
                <a:effectLst/>
                <a:latin typeface="inherit"/>
              </a:rPr>
              <a:t>Module 1: Initiatie in de verpleegkunde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Dit is de startmodule.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Hier komen vakken als anatomie, visie op verpleegkunde, ethiek aan bod.</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Eenvoudige verpleegkundige zorgen worden aangeleerd zoals </a:t>
            </a:r>
            <a:r>
              <a:rPr lang="nl-NL" b="0" i="0" dirty="0" err="1">
                <a:solidFill>
                  <a:srgbClr val="333333"/>
                </a:solidFill>
                <a:effectLst/>
                <a:latin typeface="Verdana" panose="020B0604030504040204" pitchFamily="34" charset="0"/>
              </a:rPr>
              <a:t>bedopmakingen</a:t>
            </a:r>
            <a:r>
              <a:rPr lang="nl-NL" b="0" i="0" dirty="0">
                <a:solidFill>
                  <a:srgbClr val="333333"/>
                </a:solidFill>
                <a:effectLst/>
                <a:latin typeface="Verdana" panose="020B0604030504040204" pitchFamily="34" charset="0"/>
              </a:rPr>
              <a:t>, hygiëne, opname parameters, toedienen van lavementen, de eerste stappen in relationele vaardigheden. </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1" i="0" u="sng" dirty="0">
                <a:solidFill>
                  <a:srgbClr val="474E43"/>
                </a:solidFill>
                <a:effectLst/>
                <a:latin typeface="inherit"/>
              </a:rPr>
              <a:t>Module 2 : Verpleegkundige basiszorg</a:t>
            </a:r>
            <a:br>
              <a:rPr lang="nl-NL" b="1" i="0" u="sng" dirty="0">
                <a:solidFill>
                  <a:srgbClr val="474E43"/>
                </a:solidFill>
                <a:effectLst/>
                <a:latin typeface="inherit"/>
              </a:rPr>
            </a:br>
            <a:r>
              <a:rPr lang="nl-NL" b="0" i="0" dirty="0">
                <a:solidFill>
                  <a:srgbClr val="333333"/>
                </a:solidFill>
                <a:effectLst/>
                <a:latin typeface="Verdana" panose="020B0604030504040204" pitchFamily="34" charset="0"/>
              </a:rPr>
              <a:t>Hier wordt de theorie verder aangeboden en als verpleegtechnieken worden inspuitingen en eenvoudige verbandzorg aangeleerd.</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Na deze twee modules kan je je laten registreren als zorgkundige.</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Hierna volg je de oriëntatie algemene gezondheidszorg en de oriëntatie ouderen- en geestelijke gezondheidszorg. </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1" i="0" u="sng" dirty="0">
                <a:solidFill>
                  <a:srgbClr val="474E43"/>
                </a:solidFill>
                <a:effectLst/>
                <a:latin typeface="inherit"/>
              </a:rPr>
              <a:t>Module 3: Oriëntatie algemene gezondheidszorg</a:t>
            </a:r>
            <a:br>
              <a:rPr lang="nl-NL" b="1" i="0" u="sng" dirty="0">
                <a:solidFill>
                  <a:srgbClr val="474E43"/>
                </a:solidFill>
                <a:effectLst/>
                <a:latin typeface="inherit"/>
              </a:rPr>
            </a:br>
            <a:r>
              <a:rPr lang="nl-NL" b="0" i="0" dirty="0">
                <a:solidFill>
                  <a:srgbClr val="333333"/>
                </a:solidFill>
                <a:effectLst/>
                <a:latin typeface="Verdana" panose="020B0604030504040204" pitchFamily="34" charset="0"/>
              </a:rPr>
              <a:t>Tijdens deze module leer en oefen  je alle (basis)vaardigheden die je als toekomstig verpleegkundige onder de knie dient te krijgen, en </a:t>
            </a:r>
            <a:r>
              <a:rPr lang="nl-NL" b="0" i="0" dirty="0" err="1">
                <a:solidFill>
                  <a:srgbClr val="333333"/>
                </a:solidFill>
                <a:effectLst/>
                <a:latin typeface="Verdana" panose="020B0604030504040204" pitchFamily="34" charset="0"/>
              </a:rPr>
              <a:t>voornamlijk</a:t>
            </a:r>
            <a:r>
              <a:rPr lang="nl-NL" b="0" i="0" dirty="0">
                <a:solidFill>
                  <a:srgbClr val="333333"/>
                </a:solidFill>
                <a:effectLst/>
                <a:latin typeface="Verdana" panose="020B0604030504040204" pitchFamily="34" charset="0"/>
              </a:rPr>
              <a:t> op </a:t>
            </a:r>
            <a:r>
              <a:rPr lang="nl-NL" b="0" i="0" dirty="0" err="1">
                <a:solidFill>
                  <a:srgbClr val="333333"/>
                </a:solidFill>
                <a:effectLst/>
                <a:latin typeface="Verdana" panose="020B0604030504040204" pitchFamily="34" charset="0"/>
              </a:rPr>
              <a:t>verpleegtechtnisch</a:t>
            </a:r>
            <a:r>
              <a:rPr lang="nl-NL" b="0" i="0" dirty="0">
                <a:solidFill>
                  <a:srgbClr val="333333"/>
                </a:solidFill>
                <a:effectLst/>
                <a:latin typeface="Verdana" panose="020B0604030504040204" pitchFamily="34" charset="0"/>
              </a:rPr>
              <a:t> vlak.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Uiteraard gebeurt dit steeds met de nodige aandacht voor je communicatieve vaardigheden.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loopt stage in een Algemeen Ziekenhuis, bij voorkeur op een chirurgische en een inwendige verpleegafdeling.</a:t>
            </a:r>
            <a:br>
              <a:rPr lang="nl-NL" b="1" i="0" dirty="0">
                <a:solidFill>
                  <a:srgbClr val="474E43"/>
                </a:solidFill>
                <a:effectLst/>
                <a:latin typeface="inherit"/>
              </a:rPr>
            </a:br>
            <a:br>
              <a:rPr lang="nl-NL" b="1" i="0" dirty="0">
                <a:solidFill>
                  <a:srgbClr val="474E43"/>
                </a:solidFill>
                <a:effectLst/>
                <a:latin typeface="inherit"/>
              </a:rPr>
            </a:br>
            <a:r>
              <a:rPr lang="nl-NL" b="1" i="0" u="sng" dirty="0">
                <a:solidFill>
                  <a:srgbClr val="474E43"/>
                </a:solidFill>
                <a:effectLst/>
                <a:latin typeface="inherit"/>
              </a:rPr>
              <a:t>Module 4: Oriëntatie ouderenzorg en geestelijke gezondheidszorg</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In deze module staan twee specifieke groepen van zorgvragers centraal, nl: de oudere zorgvrager en de zorgvrager in de geestelijke gezondheidszorg.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Je leert tijdens deze module omgaan met verpleegproblematiek die zeer eigen is aan het verplegen van ouderen, en je leert een zorgvrager begeleiding die het psychisch moeilijk heeft.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Tijdens deze module loop je stage op een afdeling Acute Geriatrie van een Algemeen Ziekenhuis én je neemt een kijkje achter de schermen van een psychiatrische verpleegafdeling.</a:t>
            </a:r>
            <a:br>
              <a:rPr lang="nl-NL" b="0" i="0" dirty="0">
                <a:solidFill>
                  <a:srgbClr val="333333"/>
                </a:solidFill>
                <a:effectLst/>
                <a:latin typeface="Verdana" panose="020B0604030504040204" pitchFamily="34" charset="0"/>
              </a:rPr>
            </a:br>
            <a:br>
              <a:rPr lang="nl-NL" b="0" i="0" dirty="0">
                <a:solidFill>
                  <a:srgbClr val="333333"/>
                </a:solidFill>
                <a:effectLst/>
                <a:latin typeface="Verdana" panose="020B0604030504040204" pitchFamily="34" charset="0"/>
              </a:rPr>
            </a:br>
            <a:r>
              <a:rPr lang="nl-NL" b="1" i="0" u="sng" dirty="0">
                <a:solidFill>
                  <a:srgbClr val="474E43"/>
                </a:solidFill>
                <a:effectLst/>
                <a:latin typeface="inherit"/>
              </a:rPr>
              <a:t>Module 5: Toegepaste verpleegkunde</a:t>
            </a:r>
            <a:br>
              <a:rPr lang="nl-NL" b="1" i="0" u="sng" dirty="0">
                <a:solidFill>
                  <a:srgbClr val="474E43"/>
                </a:solidFill>
                <a:effectLst/>
                <a:latin typeface="inherit"/>
              </a:rPr>
            </a:br>
            <a:r>
              <a:rPr lang="nl-NL" b="0" i="0" dirty="0">
                <a:solidFill>
                  <a:srgbClr val="333333"/>
                </a:solidFill>
                <a:effectLst/>
                <a:latin typeface="Verdana" panose="020B0604030504040204" pitchFamily="34" charset="0"/>
              </a:rPr>
              <a:t>Afhankelijk van je interesse en je ervaringen tijdens de vorige modules, kan je in de laatste module kiezen uit drie veldoriëntaties, die de klemtoon van je opleiding sterk zullen bepalen.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Welke keuze je ook maakt, het toepassen van je kennis en vaardigheden, het  coördineren en organiseren van verpleegkundige zorg staan in deze module centraal.  </a:t>
            </a: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Ook het uitgereikte diploma blijft - ongeacht je keuze - identiek.  Je kan kiezen tussen volgende veldoriëntaties:</a:t>
            </a:r>
          </a:p>
          <a:p>
            <a:pPr algn="l" fontAlgn="base">
              <a:buFont typeface="Arial" panose="020B0604020202020204" pitchFamily="34" charset="0"/>
              <a:buChar char="•"/>
            </a:pPr>
            <a:br>
              <a:rPr lang="nl-NL" dirty="0"/>
            </a:b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Geestelijke Gezondheidzorg</a:t>
            </a:r>
          </a:p>
          <a:p>
            <a:pPr algn="l" fontAlgn="base">
              <a:buFont typeface="Arial" panose="020B0604020202020204" pitchFamily="34" charset="0"/>
              <a:buChar char="•"/>
            </a:pP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Omgaan met een beperking </a:t>
            </a:r>
          </a:p>
          <a:p>
            <a:pPr algn="l" fontAlgn="base">
              <a:buFont typeface="Arial" panose="020B0604020202020204" pitchFamily="34" charset="0"/>
              <a:buChar char="•"/>
            </a:pP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Ouderen- en Thuiszorg </a:t>
            </a:r>
          </a:p>
          <a:p>
            <a:pPr algn="l" fontAlgn="base">
              <a:buFont typeface="Arial" panose="020B0604020202020204" pitchFamily="34" charset="0"/>
              <a:buChar char="•"/>
            </a:pPr>
            <a:br>
              <a:rPr lang="nl-NL" b="0" i="0" dirty="0">
                <a:solidFill>
                  <a:srgbClr val="333333"/>
                </a:solidFill>
                <a:effectLst/>
                <a:latin typeface="Verdana" panose="020B0604030504040204" pitchFamily="34" charset="0"/>
              </a:rPr>
            </a:br>
            <a:r>
              <a:rPr lang="nl-NL" b="0" i="0" dirty="0">
                <a:solidFill>
                  <a:srgbClr val="333333"/>
                </a:solidFill>
                <a:effectLst/>
                <a:latin typeface="Verdana" panose="020B0604030504040204" pitchFamily="34" charset="0"/>
              </a:rPr>
              <a:t>Ziekenhuisverpleegkunde </a:t>
            </a:r>
          </a:p>
          <a:p>
            <a:pPr algn="l" fontAlgn="base"/>
            <a:br>
              <a:rPr lang="nl-NL" b="0" i="0" dirty="0">
                <a:solidFill>
                  <a:srgbClr val="333333"/>
                </a:solidFill>
                <a:effectLst/>
                <a:latin typeface="Verdana" panose="020B0604030504040204" pitchFamily="34" charset="0"/>
              </a:rPr>
            </a:br>
            <a:endParaRPr lang="nl-NL" b="0" i="0" dirty="0">
              <a:solidFill>
                <a:srgbClr val="333333"/>
              </a:solidFill>
              <a:effectLst/>
              <a:latin typeface="Verdana" panose="020B0604030504040204" pitchFamily="34" charset="0"/>
            </a:endParaRPr>
          </a:p>
          <a:p>
            <a:br>
              <a:rPr lang="nl-NL" dirty="0"/>
            </a:b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35</a:t>
            </a:fld>
            <a:endParaRPr lang="nl-BE"/>
          </a:p>
        </p:txBody>
      </p:sp>
    </p:spTree>
    <p:extLst>
      <p:ext uri="{BB962C8B-B14F-4D97-AF65-F5344CB8AC3E}">
        <p14:creationId xmlns:p14="http://schemas.microsoft.com/office/powerpoint/2010/main" val="3743215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507" y="4718653"/>
            <a:ext cx="5511800" cy="4508421"/>
          </a:xfrm>
        </p:spPr>
        <p:txBody>
          <a:bodyPr>
            <a:normAutofit/>
          </a:bodyPr>
          <a:lstStyle/>
          <a:p>
            <a:endParaRPr lang="nl-BE" sz="1000" dirty="0">
              <a:latin typeface="Verdana" pitchFamily="34" charset="0"/>
            </a:endParaRPr>
          </a:p>
        </p:txBody>
      </p:sp>
      <p:sp>
        <p:nvSpPr>
          <p:cNvPr id="4" name="Slide Number Placeholder 3"/>
          <p:cNvSpPr>
            <a:spLocks noGrp="1"/>
          </p:cNvSpPr>
          <p:nvPr>
            <p:ph type="sldNum" sz="quarter" idx="10"/>
          </p:nvPr>
        </p:nvSpPr>
        <p:spPr/>
        <p:txBody>
          <a:bodyPr/>
          <a:lstStyle/>
          <a:p>
            <a:pPr defTabSz="462229">
              <a:defRPr/>
            </a:pPr>
            <a:fld id="{7AC7872E-EBF2-4F75-8C31-04CEEFBEC1F9}" type="slidenum">
              <a:rPr lang="nl-NL">
                <a:solidFill>
                  <a:prstClr val="black"/>
                </a:solidFill>
                <a:latin typeface="Calibri"/>
              </a:rPr>
              <a:pPr defTabSz="462229">
                <a:defRPr/>
              </a:pPr>
              <a:t>38</a:t>
            </a:fld>
            <a:endParaRPr lang="nl-NL">
              <a:solidFill>
                <a:prstClr val="black"/>
              </a:solidFill>
              <a:latin typeface="Calibri"/>
            </a:endParaRPr>
          </a:p>
        </p:txBody>
      </p:sp>
    </p:spTree>
    <p:extLst>
      <p:ext uri="{BB962C8B-B14F-4D97-AF65-F5344CB8AC3E}">
        <p14:creationId xmlns:p14="http://schemas.microsoft.com/office/powerpoint/2010/main" val="82232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Even de structuur van het hoger onderwijs herhalen en de verschillende mogelijkheden situeren.</a:t>
            </a:r>
          </a:p>
          <a:p>
            <a:r>
              <a:rPr lang="nl-BE" dirty="0"/>
              <a:t>In dit schema wordt de </a:t>
            </a:r>
            <a:r>
              <a:rPr lang="nl-BE" dirty="0" err="1"/>
              <a:t>bama-structuur</a:t>
            </a:r>
            <a:r>
              <a:rPr lang="nl-BE" baseline="0" dirty="0"/>
              <a:t> weergegeven. Zoals eerder vermeld, zie je hier de verticale dimensie: bachelor, master en de horizontale dimensie: de professionele en academische bachelor die naast elkaar bestaan. </a:t>
            </a:r>
          </a:p>
          <a:p>
            <a:endParaRPr lang="nl-BE" baseline="0" dirty="0"/>
          </a:p>
          <a:p>
            <a:r>
              <a:rPr lang="nl-BE" baseline="0" dirty="0"/>
              <a:t>Naast deze basisstructuur zijn er nog een aantal andere doorstromingsmogelijkheden:</a:t>
            </a:r>
          </a:p>
          <a:p>
            <a:pPr marL="173336" indent="-173336">
              <a:buFont typeface="Arial" panose="020B0604020202020204" pitchFamily="34" charset="0"/>
              <a:buChar char="•"/>
            </a:pPr>
            <a:r>
              <a:rPr lang="nl-NL" b="1" dirty="0"/>
              <a:t>Graduaat</a:t>
            </a:r>
          </a:p>
          <a:p>
            <a:r>
              <a:rPr lang="nl-NL" dirty="0"/>
              <a:t>Deze opleidingen zijn kort, krachtig en praktijkgericht. Ze bereiden je voor op een concreet beroep, zoals programmeur, sociaal werker, winkelmanager of vele andere. Minstens 1/3 van de opleiding bestaat uit praktijk: leren door het te doen.</a:t>
            </a:r>
          </a:p>
          <a:p>
            <a:r>
              <a:rPr lang="nl-NL" dirty="0"/>
              <a:t>90 tot 120 studiepunten (1,5 tot 2 jaar voltijdse studie – verpleegkunde 3 jaar)</a:t>
            </a:r>
          </a:p>
          <a:p>
            <a:r>
              <a:rPr lang="nl-NL" dirty="0"/>
              <a:t>Toelatingsvoorwaarden:</a:t>
            </a:r>
          </a:p>
          <a:p>
            <a:pPr marL="173336" indent="-173336">
              <a:buFontTx/>
              <a:buChar char="-"/>
            </a:pPr>
            <a:r>
              <a:rPr lang="nl-NL" dirty="0"/>
              <a:t>Je kan inschrijven als je hebt voldaan aan de leerplicht én je minstens beschikt over 1 van volgende studiebewijzen: </a:t>
            </a:r>
          </a:p>
          <a:p>
            <a:r>
              <a:rPr lang="nl-NL" dirty="0"/>
              <a:t>	• een diploma secundair onderwijs </a:t>
            </a:r>
          </a:p>
          <a:p>
            <a:r>
              <a:rPr lang="nl-NL" dirty="0"/>
              <a:t>	• een studiegetuigschrift van het tweede leerjaar van de derde graad van het secundair onderwijs, dat minstens 3 jaar voor de inschrijving in de graduaatsopleiding behaald is</a:t>
            </a:r>
          </a:p>
          <a:p>
            <a:r>
              <a:rPr lang="nl-NL" dirty="0"/>
              <a:t>	• een certificaat van een opleiding van secundair volwassenenonderwijs (of secundair onderwijs voor sociale promotie) van minimaal 900 lestijden</a:t>
            </a:r>
          </a:p>
          <a:p>
            <a:r>
              <a:rPr lang="nl-NL" dirty="0"/>
              <a:t>	• een buitenlands studiebewijs dat als gelijkwaardig erkend is aan de Belgische diplomavoorwaarde. Hiernaast moeten buitenlandse studenten ook voldoen aan de Nederlandse taalvoorwaarde voor een graduaatsopleiding.</a:t>
            </a:r>
          </a:p>
          <a:p>
            <a:r>
              <a:rPr lang="nl-NL" dirty="0"/>
              <a:t>Details en aanvraagprocedures voor erkenning van andere diploma’s kan je opvragen bij de onderwijsinstellingen.</a:t>
            </a:r>
            <a:endParaRPr lang="nl-BE" baseline="0" dirty="0"/>
          </a:p>
          <a:p>
            <a:pPr marL="173336" indent="-173336">
              <a:buFont typeface="Arial" panose="020B0604020202020204" pitchFamily="34" charset="0"/>
              <a:buChar char="•"/>
            </a:pPr>
            <a:endParaRPr lang="nl-BE" b="1" baseline="0" dirty="0"/>
          </a:p>
          <a:p>
            <a:pPr marL="173336" indent="-173336">
              <a:buFont typeface="Arial" panose="020B0604020202020204" pitchFamily="34" charset="0"/>
              <a:buChar char="•"/>
            </a:pPr>
            <a:r>
              <a:rPr lang="nl-BE" b="1" baseline="0" dirty="0" err="1"/>
              <a:t>BanaBa</a:t>
            </a:r>
            <a:r>
              <a:rPr lang="nl-BE" baseline="0" dirty="0"/>
              <a:t> (bachelor na bachelor): voor studenten die na hun professionele bachelor (of master) ervoor kiezen om nog een andere bachelor op te starten. </a:t>
            </a:r>
            <a:r>
              <a:rPr lang="nl-BE" dirty="0"/>
              <a:t>Het is in feite een voortgezette, gespecialiseerde (verbredende of verdiepende) opleiding. </a:t>
            </a:r>
            <a:r>
              <a:rPr lang="nl-BE" baseline="0" dirty="0"/>
              <a:t>Je verkrijgt dan in 1 jaar tijd een extra diploma. Deze </a:t>
            </a:r>
            <a:r>
              <a:rPr lang="nl-BE" baseline="0" dirty="0" err="1"/>
              <a:t>BanaBa</a:t>
            </a:r>
            <a:r>
              <a:rPr lang="nl-BE" baseline="0" dirty="0"/>
              <a:t> moet wel in hetzelfde studiegebied liggen als de prof </a:t>
            </a:r>
            <a:r>
              <a:rPr lang="nl-BE" baseline="0" dirty="0" err="1"/>
              <a:t>bach</a:t>
            </a:r>
            <a:r>
              <a:rPr lang="nl-BE" baseline="0" dirty="0"/>
              <a:t>, op onderwijskiezer vind je de </a:t>
            </a:r>
            <a:r>
              <a:rPr lang="nl-BE" baseline="0" dirty="0" err="1"/>
              <a:t>banaba’s</a:t>
            </a:r>
            <a:r>
              <a:rPr lang="nl-BE" baseline="0" dirty="0"/>
              <a:t> terug die mogelijk zijn. Dit extra jaar is wel een rijkelijk gevuld jaar, dat niet altijd even goed afgestemd is, toch is het een snelle manier om een extra </a:t>
            </a:r>
            <a:r>
              <a:rPr lang="nl-BE" baseline="0" dirty="0" err="1"/>
              <a:t>bachelordiploma</a:t>
            </a:r>
            <a:r>
              <a:rPr lang="nl-BE" baseline="0" dirty="0"/>
              <a:t> te behalen. 60SP.</a:t>
            </a:r>
          </a:p>
          <a:p>
            <a:pPr marL="173336" indent="-173336">
              <a:buFont typeface="Arial" panose="020B0604020202020204" pitchFamily="34" charset="0"/>
              <a:buChar char="•"/>
            </a:pPr>
            <a:endParaRPr lang="nl-BE" b="1" baseline="0" dirty="0"/>
          </a:p>
          <a:p>
            <a:pPr marL="173336" indent="-173336">
              <a:buFont typeface="Arial" panose="020B0604020202020204" pitchFamily="34" charset="0"/>
              <a:buChar char="•"/>
            </a:pPr>
            <a:r>
              <a:rPr lang="nl-BE" b="1" baseline="0" dirty="0" err="1"/>
              <a:t>ManaMa</a:t>
            </a:r>
            <a:r>
              <a:rPr lang="nl-BE" baseline="0" dirty="0"/>
              <a:t> (master na master): een </a:t>
            </a:r>
            <a:r>
              <a:rPr lang="nl-BE" dirty="0"/>
              <a:t>specialisatie-opleiding (verbredend of verdiepend) voor mensen die al een masterdiploma hebben. Het aanbod volgt specifiek op de gevolgde master, aanbod te bekijken op onderwijskiezer. Min. 60SP</a:t>
            </a:r>
          </a:p>
          <a:p>
            <a:pPr marL="173336" indent="-173336">
              <a:buFont typeface="Arial" panose="020B0604020202020204" pitchFamily="34" charset="0"/>
              <a:buChar char="•"/>
            </a:pPr>
            <a:endParaRPr lang="nl-BE" b="1" dirty="0"/>
          </a:p>
          <a:p>
            <a:pPr marL="173336" indent="-173336">
              <a:buFont typeface="Arial" panose="020B0604020202020204" pitchFamily="34" charset="0"/>
              <a:buChar char="•"/>
            </a:pPr>
            <a:r>
              <a:rPr lang="nl-BE" b="1" dirty="0"/>
              <a:t>Voorbereidingsprogramma</a:t>
            </a:r>
            <a:r>
              <a:rPr lang="nl-BE" dirty="0"/>
              <a:t>: Dit programma kan worden opgelegd aan studenten met een academisch bachelor- of masterdiploma die wensen verder te studeren in een master waarin ze </a:t>
            </a:r>
            <a:r>
              <a:rPr lang="nl-BE" i="1" dirty="0"/>
              <a:t>niet rechtstreeks</a:t>
            </a:r>
            <a:r>
              <a:rPr lang="nl-BE" dirty="0"/>
              <a:t> toegelaten worden. Het zorgt ervoor dat je als het ware 'bijgeschoold' wordt zodat je met dezelfde voorkennis aan de Master begint als de studenten uit de academische bachelors die rechtstreeks aan de masteropleiding kunnen beginnen. Het programma wordt op maat bepaald en hangt af van het inhoudelijk verschil tussen de reeds gevolgde opleiding en de opleiding die je wenst te volgen. Minstens 60SP. Daarnaast bestaan er ook voorbereidingsprogramma’s voor bepaalde </a:t>
            </a:r>
            <a:r>
              <a:rPr lang="nl-BE" dirty="0" err="1"/>
              <a:t>BanaBa’s</a:t>
            </a:r>
            <a:r>
              <a:rPr lang="nl-BE" dirty="0"/>
              <a:t> indien je niet de juiste vooropleiding had.</a:t>
            </a:r>
          </a:p>
          <a:p>
            <a:pPr marL="173336" indent="-173336">
              <a:buFont typeface="Arial" panose="020B0604020202020204" pitchFamily="34" charset="0"/>
              <a:buChar char="•"/>
            </a:pPr>
            <a:endParaRPr lang="nl-BE" b="1" dirty="0"/>
          </a:p>
          <a:p>
            <a:pPr marL="173336" indent="-173336">
              <a:buFont typeface="Arial" panose="020B0604020202020204" pitchFamily="34" charset="0"/>
              <a:buChar char="•"/>
            </a:pPr>
            <a:r>
              <a:rPr lang="nl-BE" b="1" dirty="0"/>
              <a:t>Schakelprogramma</a:t>
            </a:r>
            <a:r>
              <a:rPr lang="nl-BE" dirty="0"/>
              <a:t>: Na een professionele bachelor kan je via een schakelprogramma de overstap maken naar een master die in hetzelfde studiegebied ligt. Voor zowat alle prof </a:t>
            </a:r>
            <a:r>
              <a:rPr lang="nl-BE" dirty="0" err="1"/>
              <a:t>bach</a:t>
            </a:r>
            <a:r>
              <a:rPr lang="nl-BE" dirty="0"/>
              <a:t> zijn er intussen aansluitende masteropleidingen voorzien. De omvang hangt af van de vooropleiding die de student reeds volgde en de specifieke master waar hij/zij naartoe wil. Bedoeling is academische vaardigheden en wetenschappelijk-disciplinaire basiskennis bijbrengen. Het levert geen academische graad of diploma op, 45-90 SP.</a:t>
            </a:r>
            <a:endParaRPr lang="nl-BE" baseline="0" dirty="0"/>
          </a:p>
          <a:p>
            <a:endParaRPr lang="nl-BE" baseline="0" dirty="0"/>
          </a:p>
          <a:p>
            <a:r>
              <a:rPr lang="nl-BE" dirty="0"/>
              <a:t>Als je overweegt</a:t>
            </a:r>
            <a:r>
              <a:rPr lang="nl-BE" baseline="0" dirty="0"/>
              <a:t> om een van deze programma’s te volgen in de toekomst, kan je dit best goed bevragen bij de studentenbegeleiding van je hogeschool/universiteit</a:t>
            </a:r>
            <a:endParaRPr lang="nl-BE" dirty="0"/>
          </a:p>
        </p:txBody>
      </p:sp>
      <p:sp>
        <p:nvSpPr>
          <p:cNvPr id="4" name="Tijdelijke aanduiding voor dianummer 3"/>
          <p:cNvSpPr>
            <a:spLocks noGrp="1"/>
          </p:cNvSpPr>
          <p:nvPr>
            <p:ph type="sldNum" sz="quarter" idx="5"/>
          </p:nvPr>
        </p:nvSpPr>
        <p:spPr/>
        <p:txBody>
          <a:bodyPr/>
          <a:lstStyle/>
          <a:p>
            <a:pPr defTabSz="924458">
              <a:defRPr/>
            </a:pPr>
            <a:fld id="{B32F57C1-CE4F-6642-AF1E-D3602E68FDC5}" type="slidenum">
              <a:rPr lang="nl-BE">
                <a:solidFill>
                  <a:prstClr val="black"/>
                </a:solidFill>
                <a:latin typeface="Calibri" panose="020F0502020204030204"/>
              </a:rPr>
              <a:pPr defTabSz="924458">
                <a:defRPr/>
              </a:pPr>
              <a:t>4</a:t>
            </a:fld>
            <a:endParaRPr lang="nl-BE">
              <a:solidFill>
                <a:prstClr val="black"/>
              </a:solidFill>
              <a:latin typeface="Calibri" panose="020F0502020204030204"/>
            </a:endParaRPr>
          </a:p>
        </p:txBody>
      </p:sp>
    </p:spTree>
    <p:extLst>
      <p:ext uri="{BB962C8B-B14F-4D97-AF65-F5344CB8AC3E}">
        <p14:creationId xmlns:p14="http://schemas.microsoft.com/office/powerpoint/2010/main" val="274937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Even de structuur van het hoger onderwijs herhalen en de verschillende mogelijkheden situeren.</a:t>
            </a:r>
          </a:p>
          <a:p>
            <a:r>
              <a:rPr lang="nl-BE" dirty="0"/>
              <a:t>In dit schema wordt de </a:t>
            </a:r>
            <a:r>
              <a:rPr lang="nl-BE" dirty="0" err="1"/>
              <a:t>bama-structuur</a:t>
            </a:r>
            <a:r>
              <a:rPr lang="nl-BE" baseline="0" dirty="0"/>
              <a:t> weergegeven. Zoals eerder vermeld, zie je hier de verticale dimensie: bachelor, master en de horizontale dimensie: de professionele en academische bachelor die naast elkaar bestaan. </a:t>
            </a:r>
          </a:p>
          <a:p>
            <a:endParaRPr lang="nl-BE" baseline="0" dirty="0"/>
          </a:p>
          <a:p>
            <a:r>
              <a:rPr lang="nl-BE" baseline="0" dirty="0"/>
              <a:t>Naast deze basisstructuur zijn er nog een aantal andere doorstromingsmogelijkheden:</a:t>
            </a:r>
          </a:p>
          <a:p>
            <a:pPr marL="173336" indent="-173336">
              <a:buFont typeface="Arial" panose="020B0604020202020204" pitchFamily="34" charset="0"/>
              <a:buChar char="•"/>
            </a:pPr>
            <a:r>
              <a:rPr lang="nl-NL" b="1" dirty="0"/>
              <a:t>Graduaat</a:t>
            </a:r>
          </a:p>
          <a:p>
            <a:r>
              <a:rPr lang="nl-NL" dirty="0"/>
              <a:t>Deze opleidingen zijn kort, krachtig en praktijkgericht. Ze bereiden je voor op een concreet beroep, zoals programmeur, sociaal werker, winkelmanager of vele andere. Minstens 1/3 van de opleiding bestaat uit praktijk: leren door het te doen.</a:t>
            </a:r>
          </a:p>
          <a:p>
            <a:r>
              <a:rPr lang="nl-NL" dirty="0"/>
              <a:t>90 tot 120 studiepunten (1,5 tot 2 jaar voltijdse studie – verpleegkunde 3 jaar)</a:t>
            </a:r>
          </a:p>
          <a:p>
            <a:r>
              <a:rPr lang="nl-NL" dirty="0"/>
              <a:t>Toelatingsvoorwaarden:</a:t>
            </a:r>
          </a:p>
          <a:p>
            <a:pPr marL="173336" indent="-173336">
              <a:buFontTx/>
              <a:buChar char="-"/>
            </a:pPr>
            <a:r>
              <a:rPr lang="nl-NL" dirty="0"/>
              <a:t>Je kan inschrijven als je hebt voldaan aan de leerplicht én je minstens beschikt over 1 van volgende studiebewijzen: </a:t>
            </a:r>
          </a:p>
          <a:p>
            <a:r>
              <a:rPr lang="nl-NL" dirty="0"/>
              <a:t>	• een diploma secundair onderwijs </a:t>
            </a:r>
          </a:p>
          <a:p>
            <a:r>
              <a:rPr lang="nl-NL" dirty="0"/>
              <a:t>	• een studiegetuigschrift van het tweede leerjaar van de derde graad van het secundair onderwijs, dat minstens 3 jaar voor de inschrijving in de graduaatsopleiding behaald is</a:t>
            </a:r>
          </a:p>
          <a:p>
            <a:r>
              <a:rPr lang="nl-NL" dirty="0"/>
              <a:t>	• een certificaat van een opleiding van secundair volwassenenonderwijs (of secundair onderwijs voor sociale promotie) van minimaal 900 lestijden</a:t>
            </a:r>
          </a:p>
          <a:p>
            <a:r>
              <a:rPr lang="nl-NL" dirty="0"/>
              <a:t>	• een buitenlands studiebewijs dat als gelijkwaardig erkend is aan de Belgische diplomavoorwaarde. Hiernaast moeten buitenlandse studenten ook voldoen aan de Nederlandse taalvoorwaarde voor een graduaatsopleiding.</a:t>
            </a:r>
          </a:p>
          <a:p>
            <a:r>
              <a:rPr lang="nl-NL" dirty="0"/>
              <a:t>Details en aanvraagprocedures voor erkenning van andere diploma’s kan je opvragen bij de onderwijsinstellingen.</a:t>
            </a:r>
            <a:endParaRPr lang="nl-BE" baseline="0" dirty="0"/>
          </a:p>
          <a:p>
            <a:pPr marL="173336" indent="-173336">
              <a:buFont typeface="Arial" panose="020B0604020202020204" pitchFamily="34" charset="0"/>
              <a:buChar char="•"/>
            </a:pPr>
            <a:endParaRPr lang="nl-BE" b="1" baseline="0" dirty="0"/>
          </a:p>
          <a:p>
            <a:pPr marL="173336" indent="-173336">
              <a:buFont typeface="Arial" panose="020B0604020202020204" pitchFamily="34" charset="0"/>
              <a:buChar char="•"/>
            </a:pPr>
            <a:r>
              <a:rPr lang="nl-BE" b="1" baseline="0" dirty="0" err="1"/>
              <a:t>BanaBa</a:t>
            </a:r>
            <a:r>
              <a:rPr lang="nl-BE" baseline="0" dirty="0"/>
              <a:t> (bachelor na bachelor): voor studenten die na hun professionele bachelor (of master) ervoor kiezen om nog een andere bachelor op te starten. </a:t>
            </a:r>
            <a:r>
              <a:rPr lang="nl-BE" dirty="0"/>
              <a:t>Het is in feite een voortgezette, gespecialiseerde (verbredende of verdiepende) opleiding. </a:t>
            </a:r>
            <a:r>
              <a:rPr lang="nl-BE" baseline="0" dirty="0"/>
              <a:t>Je verkrijgt dan in 1 jaar tijd een extra diploma. Deze </a:t>
            </a:r>
            <a:r>
              <a:rPr lang="nl-BE" baseline="0" dirty="0" err="1"/>
              <a:t>BanaBa</a:t>
            </a:r>
            <a:r>
              <a:rPr lang="nl-BE" baseline="0" dirty="0"/>
              <a:t> moet wel in hetzelfde studiegebied liggen als de prof </a:t>
            </a:r>
            <a:r>
              <a:rPr lang="nl-BE" baseline="0" dirty="0" err="1"/>
              <a:t>bach</a:t>
            </a:r>
            <a:r>
              <a:rPr lang="nl-BE" baseline="0" dirty="0"/>
              <a:t>, op onderwijskiezer vind je de </a:t>
            </a:r>
            <a:r>
              <a:rPr lang="nl-BE" baseline="0" dirty="0" err="1"/>
              <a:t>banaba’s</a:t>
            </a:r>
            <a:r>
              <a:rPr lang="nl-BE" baseline="0" dirty="0"/>
              <a:t> terug die mogelijk zijn. Dit extra jaar is wel een rijkelijk gevuld jaar, dat niet altijd even goed afgestemd is, toch is het een snelle manier om een extra </a:t>
            </a:r>
            <a:r>
              <a:rPr lang="nl-BE" baseline="0" dirty="0" err="1"/>
              <a:t>bachelordiploma</a:t>
            </a:r>
            <a:r>
              <a:rPr lang="nl-BE" baseline="0" dirty="0"/>
              <a:t> te behalen. 60SP.</a:t>
            </a:r>
          </a:p>
          <a:p>
            <a:pPr marL="173336" indent="-173336">
              <a:buFont typeface="Arial" panose="020B0604020202020204" pitchFamily="34" charset="0"/>
              <a:buChar char="•"/>
            </a:pPr>
            <a:endParaRPr lang="nl-BE" b="1" baseline="0" dirty="0"/>
          </a:p>
          <a:p>
            <a:pPr marL="173336" indent="-173336">
              <a:buFont typeface="Arial" panose="020B0604020202020204" pitchFamily="34" charset="0"/>
              <a:buChar char="•"/>
            </a:pPr>
            <a:r>
              <a:rPr lang="nl-BE" b="1" baseline="0" dirty="0" err="1"/>
              <a:t>ManaMa</a:t>
            </a:r>
            <a:r>
              <a:rPr lang="nl-BE" baseline="0" dirty="0"/>
              <a:t> (master na master): een </a:t>
            </a:r>
            <a:r>
              <a:rPr lang="nl-BE" dirty="0"/>
              <a:t>specialisatie-opleiding (verbredend of verdiepend) voor mensen die al een masterdiploma hebben. Het aanbod volgt specifiek op de gevolgde master, aanbod te bekijken op onderwijskiezer. Min. 60SP</a:t>
            </a:r>
          </a:p>
          <a:p>
            <a:pPr marL="173336" indent="-173336">
              <a:buFont typeface="Arial" panose="020B0604020202020204" pitchFamily="34" charset="0"/>
              <a:buChar char="•"/>
            </a:pPr>
            <a:endParaRPr lang="nl-BE" b="1" dirty="0"/>
          </a:p>
          <a:p>
            <a:pPr marL="173336" indent="-173336">
              <a:buFont typeface="Arial" panose="020B0604020202020204" pitchFamily="34" charset="0"/>
              <a:buChar char="•"/>
            </a:pPr>
            <a:r>
              <a:rPr lang="nl-BE" b="1" dirty="0"/>
              <a:t>Voorbereidingsprogramma</a:t>
            </a:r>
            <a:r>
              <a:rPr lang="nl-BE" dirty="0"/>
              <a:t>: Dit programma kan worden opgelegd aan studenten met een academisch bachelor- of masterdiploma die wensen verder te studeren in een master waarin ze </a:t>
            </a:r>
            <a:r>
              <a:rPr lang="nl-BE" i="1" dirty="0"/>
              <a:t>niet rechtstreeks</a:t>
            </a:r>
            <a:r>
              <a:rPr lang="nl-BE" dirty="0"/>
              <a:t> toegelaten worden. Het zorgt ervoor dat je als het ware 'bijgeschoold' wordt zodat je met dezelfde voorkennis aan de Master begint als de studenten uit de academische bachelors die rechtstreeks aan de masteropleiding kunnen beginnen. Het programma wordt op maat bepaald en hangt af van het inhoudelijk verschil tussen de reeds gevolgde opleiding en de opleiding die je wenst te volgen. Minstens 60SP. Daarnaast bestaan er ook voorbereidingsprogramma’s voor bepaalde </a:t>
            </a:r>
            <a:r>
              <a:rPr lang="nl-BE" dirty="0" err="1"/>
              <a:t>BanaBa’s</a:t>
            </a:r>
            <a:r>
              <a:rPr lang="nl-BE" dirty="0"/>
              <a:t> indien je niet de juiste vooropleiding had.</a:t>
            </a:r>
          </a:p>
          <a:p>
            <a:pPr marL="173336" indent="-173336">
              <a:buFont typeface="Arial" panose="020B0604020202020204" pitchFamily="34" charset="0"/>
              <a:buChar char="•"/>
            </a:pPr>
            <a:endParaRPr lang="nl-BE" b="1" dirty="0"/>
          </a:p>
          <a:p>
            <a:pPr marL="173336" indent="-173336">
              <a:buFont typeface="Arial" panose="020B0604020202020204" pitchFamily="34" charset="0"/>
              <a:buChar char="•"/>
            </a:pPr>
            <a:r>
              <a:rPr lang="nl-BE" b="1" dirty="0"/>
              <a:t>Schakelprogramma</a:t>
            </a:r>
            <a:r>
              <a:rPr lang="nl-BE" dirty="0"/>
              <a:t>: Na een professionele bachelor kan je via een schakelprogramma de overstap maken naar een master die in hetzelfde studiegebied ligt. Voor zowat alle prof </a:t>
            </a:r>
            <a:r>
              <a:rPr lang="nl-BE" dirty="0" err="1"/>
              <a:t>bach</a:t>
            </a:r>
            <a:r>
              <a:rPr lang="nl-BE" dirty="0"/>
              <a:t> zijn er intussen aansluitende masteropleidingen voorzien. De omvang hangt af van de vooropleiding die de student reeds volgde en de specifieke master waar hij/zij naartoe wil. Bedoeling is academische vaardigheden en wetenschappelijk-disciplinaire basiskennis bijbrengen. Het levert geen academische graad of diploma op, 45-90 SP.</a:t>
            </a:r>
            <a:endParaRPr lang="nl-BE" baseline="0" dirty="0"/>
          </a:p>
          <a:p>
            <a:endParaRPr lang="nl-BE" baseline="0" dirty="0"/>
          </a:p>
          <a:p>
            <a:r>
              <a:rPr lang="nl-BE" dirty="0"/>
              <a:t>Als je overweegt</a:t>
            </a:r>
            <a:r>
              <a:rPr lang="nl-BE" baseline="0" dirty="0"/>
              <a:t> om een van deze programma’s te volgen in de toekomst, kan je dit best goed bevragen bij de studentenbegeleiding van je hogeschool/universiteit</a:t>
            </a:r>
            <a:endParaRPr lang="nl-BE" dirty="0"/>
          </a:p>
        </p:txBody>
      </p:sp>
      <p:sp>
        <p:nvSpPr>
          <p:cNvPr id="4" name="Tijdelijke aanduiding voor dianummer 3"/>
          <p:cNvSpPr>
            <a:spLocks noGrp="1"/>
          </p:cNvSpPr>
          <p:nvPr>
            <p:ph type="sldNum" sz="quarter" idx="5"/>
          </p:nvPr>
        </p:nvSpPr>
        <p:spPr/>
        <p:txBody>
          <a:bodyPr/>
          <a:lstStyle/>
          <a:p>
            <a:pPr defTabSz="924458">
              <a:defRPr/>
            </a:pPr>
            <a:fld id="{B32F57C1-CE4F-6642-AF1E-D3602E68FDC5}" type="slidenum">
              <a:rPr lang="nl-BE">
                <a:solidFill>
                  <a:prstClr val="black"/>
                </a:solidFill>
                <a:latin typeface="Calibri" panose="020F0502020204030204"/>
              </a:rPr>
              <a:pPr defTabSz="924458">
                <a:defRPr/>
              </a:pPr>
              <a:t>5</a:t>
            </a:fld>
            <a:endParaRPr lang="nl-BE">
              <a:solidFill>
                <a:prstClr val="black"/>
              </a:solidFill>
              <a:latin typeface="Calibri" panose="020F0502020204030204"/>
            </a:endParaRPr>
          </a:p>
        </p:txBody>
      </p:sp>
    </p:spTree>
    <p:extLst>
      <p:ext uri="{BB962C8B-B14F-4D97-AF65-F5344CB8AC3E}">
        <p14:creationId xmlns:p14="http://schemas.microsoft.com/office/powerpoint/2010/main" val="24243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 </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6</a:t>
            </a:fld>
            <a:endParaRPr lang="nl-BE"/>
          </a:p>
        </p:txBody>
      </p:sp>
    </p:spTree>
    <p:extLst>
      <p:ext uri="{BB962C8B-B14F-4D97-AF65-F5344CB8AC3E}">
        <p14:creationId xmlns:p14="http://schemas.microsoft.com/office/powerpoint/2010/main" val="233020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 </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7</a:t>
            </a:fld>
            <a:endParaRPr lang="nl-BE"/>
          </a:p>
        </p:txBody>
      </p:sp>
    </p:spTree>
    <p:extLst>
      <p:ext uri="{BB962C8B-B14F-4D97-AF65-F5344CB8AC3E}">
        <p14:creationId xmlns:p14="http://schemas.microsoft.com/office/powerpoint/2010/main" val="219538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8</a:t>
            </a:fld>
            <a:endParaRPr lang="nl-BE"/>
          </a:p>
        </p:txBody>
      </p:sp>
    </p:spTree>
    <p:extLst>
      <p:ext uri="{BB962C8B-B14F-4D97-AF65-F5344CB8AC3E}">
        <p14:creationId xmlns:p14="http://schemas.microsoft.com/office/powerpoint/2010/main" val="97314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 </a:t>
            </a:r>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11</a:t>
            </a:fld>
            <a:endParaRPr lang="nl-BE"/>
          </a:p>
        </p:txBody>
      </p:sp>
    </p:spTree>
    <p:extLst>
      <p:ext uri="{BB962C8B-B14F-4D97-AF65-F5344CB8AC3E}">
        <p14:creationId xmlns:p14="http://schemas.microsoft.com/office/powerpoint/2010/main" val="341605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BE" b="0" i="1" dirty="0">
                <a:solidFill>
                  <a:srgbClr val="333333"/>
                </a:solidFill>
                <a:effectLst/>
                <a:latin typeface="inherit"/>
              </a:rPr>
              <a:t>Dit zijn de Se-n-Se-jaren van dit studiegebied:</a:t>
            </a:r>
            <a:endParaRPr lang="nl-BE" b="0" i="0" dirty="0">
              <a:solidFill>
                <a:srgbClr val="333333"/>
              </a:solidFill>
              <a:effectLst/>
              <a:latin typeface="Verdana" panose="020B0604030504040204" pitchFamily="34" charset="0"/>
            </a:endParaRPr>
          </a:p>
          <a:p>
            <a:pPr algn="l" fontAlgn="base"/>
            <a:r>
              <a:rPr lang="nl-BE" b="0" i="0" u="none" strike="noStrike" dirty="0">
                <a:solidFill>
                  <a:srgbClr val="5D80A4"/>
                </a:solidFill>
                <a:effectLst/>
                <a:latin typeface="Verdana" panose="020B0604030504040204" pitchFamily="34" charset="0"/>
                <a:hlinkClick r:id="rId3" tooltip="Detail van deze opleiding"/>
              </a:rPr>
              <a:t>Animatie in de ouderenzorg</a:t>
            </a:r>
            <a:r>
              <a:rPr lang="nl-BE" b="0" i="0" dirty="0">
                <a:solidFill>
                  <a:srgbClr val="333333"/>
                </a:solidFill>
                <a:effectLst/>
                <a:latin typeface="Verdana" panose="020B0604030504040204" pitchFamily="34" charset="0"/>
              </a:rPr>
              <a:t> (TSO - Se-n-Se)</a:t>
            </a:r>
          </a:p>
          <a:p>
            <a:pPr algn="l" fontAlgn="base"/>
            <a:br>
              <a:rPr lang="nl-BE" dirty="0"/>
            </a:br>
            <a:r>
              <a:rPr lang="nl-BE" b="0" i="0" u="none" strike="noStrike" dirty="0" err="1">
                <a:solidFill>
                  <a:srgbClr val="5D80A4"/>
                </a:solidFill>
                <a:effectLst/>
                <a:latin typeface="Verdana" panose="020B0604030504040204" pitchFamily="34" charset="0"/>
                <a:hlinkClick r:id="rId4" tooltip="Detail van deze opleiding"/>
              </a:rPr>
              <a:t>Internaatswerking</a:t>
            </a:r>
            <a:r>
              <a:rPr lang="nl-BE" b="0" i="0" dirty="0">
                <a:solidFill>
                  <a:srgbClr val="333333"/>
                </a:solidFill>
                <a:effectLst/>
                <a:latin typeface="Verdana" panose="020B0604030504040204" pitchFamily="34" charset="0"/>
              </a:rPr>
              <a:t> (TSO - Se-n-Se)</a:t>
            </a:r>
          </a:p>
          <a:p>
            <a:pPr algn="l" fontAlgn="base"/>
            <a:br>
              <a:rPr lang="nl-BE" dirty="0"/>
            </a:br>
            <a:r>
              <a:rPr lang="nl-BE" b="0" i="0" u="none" strike="noStrike" dirty="0">
                <a:solidFill>
                  <a:srgbClr val="5D80A4"/>
                </a:solidFill>
                <a:effectLst/>
                <a:latin typeface="Verdana" panose="020B0604030504040204" pitchFamily="34" charset="0"/>
                <a:hlinkClick r:id="rId5" tooltip="Detail van deze opleiding"/>
              </a:rPr>
              <a:t>Leefgroepenwerking</a:t>
            </a:r>
            <a:r>
              <a:rPr lang="nl-BE" b="0" i="0" dirty="0">
                <a:solidFill>
                  <a:srgbClr val="333333"/>
                </a:solidFill>
                <a:effectLst/>
                <a:latin typeface="Verdana" panose="020B0604030504040204" pitchFamily="34" charset="0"/>
              </a:rPr>
              <a:t> (TSO - Se-n-Se)</a:t>
            </a:r>
          </a:p>
          <a:p>
            <a:pPr algn="l" fontAlgn="base"/>
            <a:br>
              <a:rPr lang="nl-BE" dirty="0"/>
            </a:br>
            <a:r>
              <a:rPr lang="nl-BE" b="0" i="0" u="none" strike="noStrike" dirty="0">
                <a:solidFill>
                  <a:srgbClr val="5D80A4"/>
                </a:solidFill>
                <a:effectLst/>
                <a:latin typeface="Verdana" panose="020B0604030504040204" pitchFamily="34" charset="0"/>
                <a:hlinkClick r:id="rId6" tooltip="Detail van deze opleiding"/>
              </a:rPr>
              <a:t>Tandartsassistentie</a:t>
            </a:r>
            <a:r>
              <a:rPr lang="nl-BE" b="0" i="0" dirty="0">
                <a:solidFill>
                  <a:srgbClr val="333333"/>
                </a:solidFill>
                <a:effectLst/>
                <a:latin typeface="Verdana" panose="020B0604030504040204" pitchFamily="34" charset="0"/>
              </a:rPr>
              <a:t> (TSO - Se-n-Se)</a:t>
            </a:r>
          </a:p>
          <a:p>
            <a:endParaRPr lang="nl-BE" b="1"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12</a:t>
            </a:fld>
            <a:endParaRPr lang="nl-BE"/>
          </a:p>
        </p:txBody>
      </p:sp>
    </p:spTree>
    <p:extLst>
      <p:ext uri="{BB962C8B-B14F-4D97-AF65-F5344CB8AC3E}">
        <p14:creationId xmlns:p14="http://schemas.microsoft.com/office/powerpoint/2010/main" val="138710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spTree>
    <p:extLst>
      <p:ext uri="{BB962C8B-B14F-4D97-AF65-F5344CB8AC3E}">
        <p14:creationId xmlns:p14="http://schemas.microsoft.com/office/powerpoint/2010/main" val="84708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1D71B8"/>
                </a:solidFill>
              </a:defRPr>
            </a:lvl1p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2649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008D36"/>
                </a:solidFill>
              </a:defRPr>
            </a:lvl1p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277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383492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008D36"/>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262237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1D71B8"/>
                </a:solidFill>
              </a:defRPr>
            </a:lvl1pPr>
          </a:lstStyle>
          <a:p>
            <a:r>
              <a:rPr lang="nl-NL" dirty="0"/>
              <a:t>Klik om de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29645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008D36"/>
                </a:solidFill>
              </a:defRPr>
            </a:lvl1pPr>
          </a:lstStyle>
          <a:p>
            <a:r>
              <a:rPr lang="nl-NL" dirty="0"/>
              <a:t>Klik om de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Tree>
    <p:extLst>
      <p:ext uri="{BB962C8B-B14F-4D97-AF65-F5344CB8AC3E}">
        <p14:creationId xmlns:p14="http://schemas.microsoft.com/office/powerpoint/2010/main" val="35516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81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45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2700" b="1">
                <a:solidFill>
                  <a:srgbClr val="008D3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 presentatie</a:t>
            </a:r>
            <a:endParaRPr lang="nl-BE" dirty="0"/>
          </a:p>
        </p:txBody>
      </p:sp>
    </p:spTree>
    <p:extLst>
      <p:ext uri="{BB962C8B-B14F-4D97-AF65-F5344CB8AC3E}">
        <p14:creationId xmlns:p14="http://schemas.microsoft.com/office/powerpoint/2010/main" val="250224874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20"/>
            <a:ext cx="11247120" cy="2852737"/>
          </a:xfrm>
        </p:spPr>
        <p:txBody>
          <a:bodyPr anchor="b"/>
          <a:lstStyle>
            <a:lvl1pPr>
              <a:defRPr sz="4500">
                <a:solidFill>
                  <a:schemeClr val="bg1"/>
                </a:solidFill>
              </a:defRPr>
            </a:lvl1pPr>
          </a:lstStyle>
          <a:p>
            <a:r>
              <a:rPr lang="nl-NL"/>
              <a:t>Klik om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2581357216"/>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20"/>
            <a:ext cx="11247120" cy="2852737"/>
          </a:xfrm>
        </p:spPr>
        <p:txBody>
          <a:bodyPr anchor="b"/>
          <a:lstStyle>
            <a:lvl1pPr>
              <a:defRPr sz="4500">
                <a:solidFill>
                  <a:schemeClr val="bg1"/>
                </a:solidFill>
              </a:defRPr>
            </a:lvl1pPr>
          </a:lstStyle>
          <a:p>
            <a:r>
              <a:rPr lang="nl-NL"/>
              <a:t>Klik om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226430752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18"/>
            <a:ext cx="11247120" cy="2852737"/>
          </a:xfrm>
        </p:spPr>
        <p:txBody>
          <a:bodyPr anchor="b"/>
          <a:lstStyle>
            <a:lvl1pPr>
              <a:defRPr sz="6000">
                <a:solidFill>
                  <a:schemeClr val="bg1"/>
                </a:solidFill>
              </a:defRPr>
            </a:lvl1pPr>
          </a:lstStyle>
          <a:p>
            <a:r>
              <a:rPr lang="nl-NL" dirty="0"/>
              <a:t>Klik om de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125239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3100122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dirty="0"/>
          </a:p>
        </p:txBody>
      </p:sp>
    </p:spTree>
    <p:extLst>
      <p:ext uri="{BB962C8B-B14F-4D97-AF65-F5344CB8AC3E}">
        <p14:creationId xmlns:p14="http://schemas.microsoft.com/office/powerpoint/2010/main" val="133274551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89806575"/>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21040987"/>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dirty="0"/>
          </a:p>
        </p:txBody>
      </p:sp>
    </p:spTree>
    <p:extLst>
      <p:ext uri="{BB962C8B-B14F-4D97-AF65-F5344CB8AC3E}">
        <p14:creationId xmlns:p14="http://schemas.microsoft.com/office/powerpoint/2010/main" val="948467372"/>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9801313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7"/>
            <a:ext cx="11247120" cy="1325563"/>
          </a:xfrm>
        </p:spPr>
        <p:txBody>
          <a:bodyPr/>
          <a:lstStyle>
            <a:lvl1pPr>
              <a:defRPr>
                <a:solidFill>
                  <a:srgbClr val="1D71B8"/>
                </a:solidFill>
              </a:defRPr>
            </a:lvl1pPr>
          </a:lstStyle>
          <a:p>
            <a:r>
              <a:rPr lang="nl-NL"/>
              <a:t>Klik om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1800" b="1">
                <a:solidFill>
                  <a:srgbClr val="008D3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1800" b="1">
                <a:solidFill>
                  <a:srgbClr val="008D3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107408578"/>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7"/>
            <a:ext cx="11247120" cy="1325563"/>
          </a:xfrm>
        </p:spPr>
        <p:txBody>
          <a:bodyPr/>
          <a:lstStyle>
            <a:lvl1pPr>
              <a:defRPr>
                <a:solidFill>
                  <a:srgbClr val="008D36"/>
                </a:solidFill>
              </a:defRPr>
            </a:lvl1pPr>
          </a:lstStyle>
          <a:p>
            <a:r>
              <a:rPr lang="nl-NL"/>
              <a:t>Klik om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1800" b="1">
                <a:solidFill>
                  <a:srgbClr val="1D71B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1800" b="1">
                <a:solidFill>
                  <a:srgbClr val="1D71B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2215172"/>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9" y="457200"/>
            <a:ext cx="4296537" cy="1600200"/>
          </a:xfrm>
        </p:spPr>
        <p:txBody>
          <a:bodyPr anchor="b"/>
          <a:lstStyle>
            <a:lvl1pPr>
              <a:defRPr sz="2400">
                <a:solidFill>
                  <a:srgbClr val="1D71B8"/>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9" y="987427"/>
            <a:ext cx="653027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9" y="2057400"/>
            <a:ext cx="42965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617706869"/>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9" y="457200"/>
            <a:ext cx="4296537" cy="1600200"/>
          </a:xfrm>
        </p:spPr>
        <p:txBody>
          <a:bodyPr anchor="b"/>
          <a:lstStyle>
            <a:lvl1pPr>
              <a:defRPr sz="2400">
                <a:solidFill>
                  <a:srgbClr val="008D36"/>
                </a:solidFill>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9" y="987427"/>
            <a:ext cx="653027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9" y="2057400"/>
            <a:ext cx="42965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99482045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18"/>
            <a:ext cx="11247120" cy="2852737"/>
          </a:xfrm>
        </p:spPr>
        <p:txBody>
          <a:bodyPr anchor="b"/>
          <a:lstStyle>
            <a:lvl1pPr>
              <a:defRPr sz="6000">
                <a:solidFill>
                  <a:schemeClr val="bg1"/>
                </a:solidFill>
              </a:defRPr>
            </a:lvl1pPr>
          </a:lstStyle>
          <a:p>
            <a:r>
              <a:rPr lang="nl-NL" dirty="0"/>
              <a:t>Klik om de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3993015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5" y="457200"/>
            <a:ext cx="4305681" cy="1600200"/>
          </a:xfrm>
        </p:spPr>
        <p:txBody>
          <a:bodyPr anchor="b"/>
          <a:lstStyle>
            <a:lvl1pPr>
              <a:defRPr sz="2400">
                <a:solidFill>
                  <a:srgbClr val="1D71B8"/>
                </a:solidFill>
              </a:defRPr>
            </a:lvl1pPr>
          </a:lstStyle>
          <a:p>
            <a:r>
              <a:rPr lang="nl-NL"/>
              <a:t>Klik om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9" y="987427"/>
            <a:ext cx="6521132"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5" y="2057400"/>
            <a:ext cx="430568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680567033"/>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5" y="457200"/>
            <a:ext cx="4305681" cy="1600200"/>
          </a:xfrm>
        </p:spPr>
        <p:txBody>
          <a:bodyPr anchor="b"/>
          <a:lstStyle>
            <a:lvl1pPr>
              <a:defRPr sz="2400">
                <a:solidFill>
                  <a:srgbClr val="008D36"/>
                </a:solidFill>
              </a:defRPr>
            </a:lvl1pPr>
          </a:lstStyle>
          <a:p>
            <a:r>
              <a:rPr lang="nl-NL"/>
              <a:t>Klik om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9" y="987427"/>
            <a:ext cx="6521132"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5" y="2057400"/>
            <a:ext cx="430568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719462536"/>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1999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7437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Tree>
    <p:extLst>
      <p:ext uri="{BB962C8B-B14F-4D97-AF65-F5344CB8AC3E}">
        <p14:creationId xmlns:p14="http://schemas.microsoft.com/office/powerpoint/2010/main" val="7244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3675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824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dirty="0"/>
              <a:t>Klik om de stijl te bewerken</a:t>
            </a:r>
            <a:endParaRPr lang="nl-BE" dirty="0"/>
          </a:p>
        </p:txBody>
      </p:sp>
    </p:spTree>
    <p:extLst>
      <p:ext uri="{BB962C8B-B14F-4D97-AF65-F5344CB8AC3E}">
        <p14:creationId xmlns:p14="http://schemas.microsoft.com/office/powerpoint/2010/main" val="1277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8406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5"/>
            <a:ext cx="1132332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userDrawn="1"/>
        </p:nvPicPr>
        <p:blipFill>
          <a:blip r:embed="rId18"/>
          <a:stretch>
            <a:fillRect/>
          </a:stretch>
        </p:blipFill>
        <p:spPr>
          <a:xfrm>
            <a:off x="399288" y="6494490"/>
            <a:ext cx="720000" cy="101818"/>
          </a:xfrm>
          <a:prstGeom prst="rect">
            <a:avLst/>
          </a:prstGeom>
        </p:spPr>
      </p:pic>
    </p:spTree>
    <p:extLst>
      <p:ext uri="{BB962C8B-B14F-4D97-AF65-F5344CB8AC3E}">
        <p14:creationId xmlns:p14="http://schemas.microsoft.com/office/powerpoint/2010/main" val="34705749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9" r:id="rId5"/>
    <p:sldLayoutId id="2147483652" r:id="rId6"/>
    <p:sldLayoutId id="2147483664" r:id="rId7"/>
    <p:sldLayoutId id="2147483665" r:id="rId8"/>
    <p:sldLayoutId id="2147483666" r:id="rId9"/>
    <p:sldLayoutId id="2147483653" r:id="rId10"/>
    <p:sldLayoutId id="2147483661" r:id="rId11"/>
    <p:sldLayoutId id="2147483656" r:id="rId12"/>
    <p:sldLayoutId id="2147483662" r:id="rId13"/>
    <p:sldLayoutId id="2147483657" r:id="rId14"/>
    <p:sldLayoutId id="2147483663" r:id="rId15"/>
    <p:sldLayoutId id="2147483655" r:id="rId16"/>
  </p:sldLayoutIdLst>
  <p:txStyles>
    <p:title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7"/>
            <a:ext cx="1132332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p:nvPicPr>
        <p:blipFill>
          <a:blip r:embed="rId18"/>
          <a:stretch>
            <a:fillRect/>
          </a:stretch>
        </p:blipFill>
        <p:spPr>
          <a:xfrm>
            <a:off x="399288" y="6494490"/>
            <a:ext cx="720000" cy="101818"/>
          </a:xfrm>
          <a:prstGeom prst="rect">
            <a:avLst/>
          </a:prstGeom>
        </p:spPr>
      </p:pic>
    </p:spTree>
    <p:extLst>
      <p:ext uri="{BB962C8B-B14F-4D97-AF65-F5344CB8AC3E}">
        <p14:creationId xmlns:p14="http://schemas.microsoft.com/office/powerpoint/2010/main" val="8005405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hdr="0"/>
  <p:txStyles>
    <p:titleStyle>
      <a:lvl1pPr algn="l" defTabSz="685800" rtl="0" eaLnBrk="1" latinLnBrk="0" hangingPunct="1">
        <a:lnSpc>
          <a:spcPct val="90000"/>
        </a:lnSpc>
        <a:spcBef>
          <a:spcPct val="0"/>
        </a:spcBef>
        <a:buNone/>
        <a:defRPr sz="3300" b="1" kern="1200">
          <a:solidFill>
            <a:srgbClr val="2086C5"/>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Helvetica" pitchFamily="2"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Helvetica" pitchFamily="2"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Helvetica" pitchFamily="2"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Helvetica" pitchFamily="2"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Helvetica" pitchFamily="2"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c.herzeel@vclbpb.be" TargetMode="External"/><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p:txBody>
          <a:bodyPr/>
          <a:lstStyle/>
          <a:p>
            <a:r>
              <a:rPr lang="nl-NL" dirty="0">
                <a:solidFill>
                  <a:srgbClr val="1D71B8"/>
                </a:solidFill>
              </a:rPr>
              <a:t>Praktijkgericht verder studeren</a:t>
            </a:r>
            <a:endParaRPr lang="nl-BE" dirty="0">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a:xfrm>
            <a:off x="466344" y="3638209"/>
            <a:ext cx="5870448" cy="622490"/>
          </a:xfrm>
        </p:spPr>
        <p:txBody>
          <a:bodyPr>
            <a:normAutofit/>
          </a:bodyPr>
          <a:lstStyle/>
          <a:p>
            <a:r>
              <a:rPr lang="nl-NL" dirty="0"/>
              <a:t> Conny Herzeel </a:t>
            </a:r>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053" y="4260699"/>
            <a:ext cx="3177887" cy="2304000"/>
          </a:xfrm>
          <a:prstGeom prst="rect">
            <a:avLst/>
          </a:prstGeom>
        </p:spPr>
      </p:pic>
      <p:pic>
        <p:nvPicPr>
          <p:cNvPr id="7" name="Afbeelding 6">
            <a:extLst>
              <a:ext uri="{FF2B5EF4-FFF2-40B4-BE49-F238E27FC236}">
                <a16:creationId xmlns:a16="http://schemas.microsoft.com/office/drawing/2014/main" id="{F1444BEF-EB47-4B40-B19C-464DBEAD2E17}"/>
              </a:ext>
            </a:extLst>
          </p:cNvPr>
          <p:cNvPicPr>
            <a:picLocks noChangeAspect="1"/>
          </p:cNvPicPr>
          <p:nvPr/>
        </p:nvPicPr>
        <p:blipFill>
          <a:blip r:embed="rId4"/>
          <a:stretch>
            <a:fillRect/>
          </a:stretch>
        </p:blipFill>
        <p:spPr>
          <a:xfrm>
            <a:off x="8809382" y="4363278"/>
            <a:ext cx="2881884" cy="2089404"/>
          </a:xfrm>
          <a:prstGeom prst="rect">
            <a:avLst/>
          </a:prstGeom>
        </p:spPr>
      </p:pic>
    </p:spTree>
    <p:extLst>
      <p:ext uri="{BB962C8B-B14F-4D97-AF65-F5344CB8AC3E}">
        <p14:creationId xmlns:p14="http://schemas.microsoft.com/office/powerpoint/2010/main" val="139715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44047-803A-289D-F118-52F9B0D62282}"/>
              </a:ext>
            </a:extLst>
          </p:cNvPr>
          <p:cNvSpPr>
            <a:spLocks noGrp="1"/>
          </p:cNvSpPr>
          <p:nvPr>
            <p:ph type="title"/>
          </p:nvPr>
        </p:nvSpPr>
        <p:spPr/>
        <p:txBody>
          <a:bodyPr/>
          <a:lstStyle/>
          <a:p>
            <a:r>
              <a:rPr lang="nl-NL" dirty="0"/>
              <a:t>Structuur van het Secundair Onderwijs</a:t>
            </a:r>
            <a:endParaRPr lang="nl-BE" dirty="0"/>
          </a:p>
        </p:txBody>
      </p:sp>
      <p:pic>
        <p:nvPicPr>
          <p:cNvPr id="9" name="Tijdelijke aanduiding voor inhoud 8">
            <a:extLst>
              <a:ext uri="{FF2B5EF4-FFF2-40B4-BE49-F238E27FC236}">
                <a16:creationId xmlns:a16="http://schemas.microsoft.com/office/drawing/2014/main" id="{6B602AED-64BB-AD0A-00D7-15CE9C52D0EC}"/>
              </a:ext>
            </a:extLst>
          </p:cNvPr>
          <p:cNvPicPr>
            <a:picLocks noGrp="1" noChangeAspect="1"/>
          </p:cNvPicPr>
          <p:nvPr>
            <p:ph idx="1"/>
          </p:nvPr>
        </p:nvPicPr>
        <p:blipFill>
          <a:blip r:embed="rId2"/>
          <a:stretch>
            <a:fillRect/>
          </a:stretch>
        </p:blipFill>
        <p:spPr>
          <a:xfrm>
            <a:off x="897776" y="1266338"/>
            <a:ext cx="8530092" cy="5051335"/>
          </a:xfrm>
        </p:spPr>
      </p:pic>
      <p:sp>
        <p:nvSpPr>
          <p:cNvPr id="3" name="Ovaal 2">
            <a:extLst>
              <a:ext uri="{FF2B5EF4-FFF2-40B4-BE49-F238E27FC236}">
                <a16:creationId xmlns:a16="http://schemas.microsoft.com/office/drawing/2014/main" id="{ABCA49C8-1F87-2C2F-C4E5-1831A02C86B8}"/>
              </a:ext>
            </a:extLst>
          </p:cNvPr>
          <p:cNvSpPr/>
          <p:nvPr/>
        </p:nvSpPr>
        <p:spPr>
          <a:xfrm>
            <a:off x="4006736" y="1454727"/>
            <a:ext cx="1961802" cy="113717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02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1D90B-CB63-4294-B527-77CE2AF04410}"/>
              </a:ext>
            </a:extLst>
          </p:cNvPr>
          <p:cNvSpPr>
            <a:spLocks noGrp="1"/>
          </p:cNvSpPr>
          <p:nvPr>
            <p:ph type="title"/>
          </p:nvPr>
        </p:nvSpPr>
        <p:spPr/>
        <p:txBody>
          <a:bodyPr/>
          <a:lstStyle/>
          <a:p>
            <a:pPr algn="ctr"/>
            <a:r>
              <a:rPr lang="nl-NL" dirty="0"/>
              <a:t>Zevende jaar: WAT?  </a:t>
            </a:r>
            <a:endParaRPr lang="nl-BE" dirty="0"/>
          </a:p>
        </p:txBody>
      </p:sp>
      <p:sp>
        <p:nvSpPr>
          <p:cNvPr id="3" name="Tijdelijke aanduiding voor inhoud 2">
            <a:extLst>
              <a:ext uri="{FF2B5EF4-FFF2-40B4-BE49-F238E27FC236}">
                <a16:creationId xmlns:a16="http://schemas.microsoft.com/office/drawing/2014/main" id="{B39C0B20-902F-4662-9DAF-2712033926C4}"/>
              </a:ext>
            </a:extLst>
          </p:cNvPr>
          <p:cNvSpPr>
            <a:spLocks noGrp="1"/>
          </p:cNvSpPr>
          <p:nvPr>
            <p:ph idx="1"/>
          </p:nvPr>
        </p:nvSpPr>
        <p:spPr/>
        <p:txBody>
          <a:bodyPr/>
          <a:lstStyle/>
          <a:p>
            <a:pPr>
              <a:buFont typeface="Arial" panose="020B0604020202020204" pitchFamily="34" charset="0"/>
              <a:buChar char="•"/>
            </a:pPr>
            <a:r>
              <a:rPr lang="nl-NL" dirty="0"/>
              <a:t>Organisatie vanuit het Secundair Onderwijs</a:t>
            </a:r>
          </a:p>
          <a:p>
            <a:pPr>
              <a:buFont typeface="Arial" panose="020B0604020202020204" pitchFamily="34" charset="0"/>
              <a:buChar char="•"/>
            </a:pPr>
            <a:r>
              <a:rPr lang="nl-NL" dirty="0"/>
              <a:t>Een specialisatiejaar binnen (TSO en KSO)</a:t>
            </a:r>
          </a:p>
          <a:p>
            <a:pPr>
              <a:buFont typeface="Arial" panose="020B0604020202020204" pitchFamily="34" charset="0"/>
              <a:buChar char="•"/>
            </a:pPr>
            <a:r>
              <a:rPr lang="nl-NL" dirty="0"/>
              <a:t>Binnen hetzelfde studiegebied (m.u.v. Integrale Veiligheid)</a:t>
            </a:r>
          </a:p>
          <a:p>
            <a:pPr>
              <a:buFont typeface="Arial" panose="020B0604020202020204" pitchFamily="34" charset="0"/>
              <a:buChar char="•"/>
            </a:pPr>
            <a:r>
              <a:rPr lang="nl-NL" dirty="0"/>
              <a:t>Sterk gericht naar de arbeidsmarkt</a:t>
            </a:r>
          </a:p>
          <a:p>
            <a:pPr>
              <a:buFont typeface="Arial" panose="020B0604020202020204" pitchFamily="34" charset="0"/>
              <a:buChar char="•"/>
            </a:pPr>
            <a:r>
              <a:rPr lang="nl-NL" dirty="0"/>
              <a:t>Duur: 1 jaar</a:t>
            </a:r>
          </a:p>
          <a:p>
            <a:pPr marL="0" indent="0">
              <a:buNone/>
            </a:pPr>
            <a:endParaRPr lang="nl-BE" dirty="0"/>
          </a:p>
        </p:txBody>
      </p:sp>
    </p:spTree>
    <p:extLst>
      <p:ext uri="{BB962C8B-B14F-4D97-AF65-F5344CB8AC3E}">
        <p14:creationId xmlns:p14="http://schemas.microsoft.com/office/powerpoint/2010/main" val="21451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lstStyle/>
          <a:p>
            <a:pPr algn="ctr"/>
            <a:r>
              <a:rPr lang="nl-NL" dirty="0"/>
              <a:t>Studiegebied Personenzorg</a:t>
            </a:r>
            <a:endParaRPr lang="nl-BE"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lstStyle/>
          <a:p>
            <a:pPr marL="0" indent="0">
              <a:buNone/>
            </a:pPr>
            <a:r>
              <a:rPr lang="nl-NL" dirty="0"/>
              <a:t>Na de richtingen STW, JGZ, kinderzorg en TBZ kan je volgende 7</a:t>
            </a:r>
            <a:r>
              <a:rPr lang="nl-NL" baseline="30000" dirty="0"/>
              <a:t>de</a:t>
            </a:r>
            <a:r>
              <a:rPr lang="nl-NL" dirty="0"/>
              <a:t> leerjaren  volgen:</a:t>
            </a:r>
          </a:p>
          <a:p>
            <a:pPr lvl="1">
              <a:buFont typeface="Arial" panose="020B0604020202020204" pitchFamily="34" charset="0"/>
              <a:buChar char="•"/>
            </a:pPr>
            <a:r>
              <a:rPr lang="nl-NL" sz="3200" dirty="0">
                <a:solidFill>
                  <a:srgbClr val="00B050"/>
                </a:solidFill>
              </a:rPr>
              <a:t>Animatie in de ouderenzorg</a:t>
            </a:r>
          </a:p>
          <a:p>
            <a:pPr lvl="1">
              <a:buFont typeface="Arial" panose="020B0604020202020204" pitchFamily="34" charset="0"/>
              <a:buChar char="•"/>
            </a:pPr>
            <a:r>
              <a:rPr lang="nl-NL" sz="3200" dirty="0">
                <a:solidFill>
                  <a:srgbClr val="00B050"/>
                </a:solidFill>
              </a:rPr>
              <a:t>Internaatwerking</a:t>
            </a:r>
          </a:p>
          <a:p>
            <a:pPr lvl="1">
              <a:buFont typeface="Arial" panose="020B0604020202020204" pitchFamily="34" charset="0"/>
              <a:buChar char="•"/>
            </a:pPr>
            <a:r>
              <a:rPr lang="nl-NL" sz="3200" dirty="0">
                <a:solidFill>
                  <a:srgbClr val="00B050"/>
                </a:solidFill>
              </a:rPr>
              <a:t>Leefgroepenwerking</a:t>
            </a:r>
          </a:p>
          <a:p>
            <a:pPr lvl="1">
              <a:buFont typeface="Arial" panose="020B0604020202020204" pitchFamily="34" charset="0"/>
              <a:buChar char="•"/>
            </a:pPr>
            <a:r>
              <a:rPr lang="nl-NL" sz="3200" dirty="0">
                <a:solidFill>
                  <a:srgbClr val="00B050"/>
                </a:solidFill>
              </a:rPr>
              <a:t>Tandartsassistentie</a:t>
            </a:r>
          </a:p>
          <a:p>
            <a:pPr marL="0" indent="0">
              <a:buNone/>
            </a:pPr>
            <a:endParaRPr lang="nl-BE" dirty="0"/>
          </a:p>
        </p:txBody>
      </p:sp>
    </p:spTree>
    <p:extLst>
      <p:ext uri="{BB962C8B-B14F-4D97-AF65-F5344CB8AC3E}">
        <p14:creationId xmlns:p14="http://schemas.microsoft.com/office/powerpoint/2010/main" val="18979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lstStyle/>
          <a:p>
            <a:pPr algn="ctr"/>
            <a:r>
              <a:rPr lang="nl-NL" dirty="0"/>
              <a:t> </a:t>
            </a:r>
            <a:r>
              <a:rPr lang="nl-NL" sz="2800" dirty="0"/>
              <a:t>Studiegebied Personenzorg </a:t>
            </a:r>
            <a:br>
              <a:rPr lang="nl-NL" dirty="0"/>
            </a:br>
            <a:r>
              <a:rPr lang="nl-NL" sz="3600" dirty="0">
                <a:solidFill>
                  <a:srgbClr val="00B050"/>
                </a:solidFill>
              </a:rPr>
              <a:t>Animatie in de ouderenzorg</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lstStyle/>
          <a:p>
            <a:pPr marL="0" indent="0">
              <a:buNone/>
            </a:pPr>
            <a:r>
              <a:rPr lang="nl-BE" dirty="0"/>
              <a:t> Wat?</a:t>
            </a:r>
          </a:p>
          <a:p>
            <a:r>
              <a:rPr lang="nl-BE" dirty="0"/>
              <a:t>Organiseren en plannen van activiteiten</a:t>
            </a:r>
          </a:p>
          <a:p>
            <a:r>
              <a:rPr lang="nl-BE" dirty="0"/>
              <a:t>Samenwerken met het zorgteam</a:t>
            </a:r>
          </a:p>
          <a:p>
            <a:r>
              <a:rPr lang="nl-BE" dirty="0"/>
              <a:t>Kwaliteit dagelijks leven verbeteren</a:t>
            </a:r>
          </a:p>
          <a:p>
            <a:r>
              <a:rPr lang="nl-BE" dirty="0"/>
              <a:t>Grondige kennis ouderenproblematiek</a:t>
            </a:r>
          </a:p>
          <a:p>
            <a:r>
              <a:rPr lang="nl-BE" dirty="0"/>
              <a:t>Vormen van vrije tijdsbesteding</a:t>
            </a:r>
          </a:p>
          <a:p>
            <a:r>
              <a:rPr lang="nl-BE" dirty="0"/>
              <a:t>Pakket algemene vakken is beperkt</a:t>
            </a:r>
          </a:p>
          <a:p>
            <a:r>
              <a:rPr lang="nl-BE" dirty="0"/>
              <a:t>Stage in blokken van meerdere weken</a:t>
            </a:r>
          </a:p>
          <a:p>
            <a:pPr marL="0" indent="0">
              <a:buNone/>
            </a:pPr>
            <a:endParaRPr lang="nl-BE" dirty="0"/>
          </a:p>
        </p:txBody>
      </p:sp>
    </p:spTree>
    <p:extLst>
      <p:ext uri="{BB962C8B-B14F-4D97-AF65-F5344CB8AC3E}">
        <p14:creationId xmlns:p14="http://schemas.microsoft.com/office/powerpoint/2010/main" val="273306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lstStyle/>
          <a:p>
            <a:pPr algn="ctr"/>
            <a:r>
              <a:rPr lang="nl-NL" dirty="0"/>
              <a:t> </a:t>
            </a:r>
            <a:r>
              <a:rPr lang="nl-NL" sz="2800" dirty="0"/>
              <a:t>Studiegebied Personenzorg </a:t>
            </a:r>
            <a:br>
              <a:rPr lang="nl-NL" dirty="0"/>
            </a:br>
            <a:r>
              <a:rPr lang="nl-NL" sz="3600" dirty="0">
                <a:solidFill>
                  <a:srgbClr val="00B050"/>
                </a:solidFill>
              </a:rPr>
              <a:t>Animatie in de ouderenzorg</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lnSpcReduction="10000"/>
          </a:bodyPr>
          <a:lstStyle/>
          <a:p>
            <a:pPr marL="0" indent="0">
              <a:buNone/>
            </a:pPr>
            <a:r>
              <a:rPr lang="nl-BE" dirty="0"/>
              <a:t> Waar?</a:t>
            </a:r>
          </a:p>
          <a:p>
            <a:r>
              <a:rPr lang="nl-BE" dirty="0" err="1"/>
              <a:t>Vesaliusinstituut</a:t>
            </a:r>
            <a:r>
              <a:rPr lang="nl-BE" dirty="0"/>
              <a:t> Oostende</a:t>
            </a:r>
          </a:p>
          <a:p>
            <a:endParaRPr lang="nl-BE" dirty="0"/>
          </a:p>
          <a:p>
            <a:pPr marL="0" indent="0">
              <a:buNone/>
            </a:pPr>
            <a:r>
              <a:rPr lang="nl-BE" dirty="0"/>
              <a:t>Wat behaal je?</a:t>
            </a:r>
          </a:p>
          <a:p>
            <a:r>
              <a:rPr lang="nl-BE" dirty="0"/>
              <a:t>Een certificaat van een opleiding zevende jaar</a:t>
            </a:r>
          </a:p>
          <a:p>
            <a:endParaRPr lang="nl-BE" dirty="0"/>
          </a:p>
          <a:p>
            <a:pPr marL="0" indent="0">
              <a:buNone/>
            </a:pPr>
            <a:r>
              <a:rPr lang="nl-BE" dirty="0"/>
              <a:t>Wat na…?</a:t>
            </a:r>
          </a:p>
          <a:p>
            <a:r>
              <a:rPr lang="nl-BE" dirty="0"/>
              <a:t>Gaan werken in een woonzorgcentrum</a:t>
            </a:r>
          </a:p>
          <a:p>
            <a:r>
              <a:rPr lang="nl-BE" dirty="0"/>
              <a:t>Verder studeren, prof. Bach in de medische of sociale beroepen</a:t>
            </a:r>
          </a:p>
          <a:p>
            <a:pPr marL="0" indent="0">
              <a:buNone/>
            </a:pPr>
            <a:endParaRPr lang="nl-BE" dirty="0"/>
          </a:p>
        </p:txBody>
      </p:sp>
    </p:spTree>
    <p:extLst>
      <p:ext uri="{BB962C8B-B14F-4D97-AF65-F5344CB8AC3E}">
        <p14:creationId xmlns:p14="http://schemas.microsoft.com/office/powerpoint/2010/main" val="159552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lstStyle/>
          <a:p>
            <a:pPr algn="ctr"/>
            <a:r>
              <a:rPr lang="nl-NL" dirty="0"/>
              <a:t> </a:t>
            </a:r>
            <a:r>
              <a:rPr lang="nl-NL" sz="2800" dirty="0"/>
              <a:t>Studiegebied Personenzorg </a:t>
            </a:r>
            <a:br>
              <a:rPr lang="nl-NL" dirty="0"/>
            </a:br>
            <a:r>
              <a:rPr lang="nl-NL" sz="3600" dirty="0" err="1">
                <a:solidFill>
                  <a:srgbClr val="00B050"/>
                </a:solidFill>
              </a:rPr>
              <a:t>Internaatswerking</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lstStyle/>
          <a:p>
            <a:pPr marL="0" indent="0">
              <a:buNone/>
            </a:pPr>
            <a:r>
              <a:rPr lang="nl-BE" dirty="0"/>
              <a:t>Wat?</a:t>
            </a:r>
          </a:p>
          <a:p>
            <a:r>
              <a:rPr lang="nl-BE" dirty="0"/>
              <a:t>Internaatsopvoeder grote groep </a:t>
            </a:r>
            <a:r>
              <a:rPr lang="nl-BE" dirty="0" err="1"/>
              <a:t>lln</a:t>
            </a:r>
            <a:endParaRPr lang="nl-BE" dirty="0"/>
          </a:p>
          <a:p>
            <a:r>
              <a:rPr lang="nl-BE" dirty="0"/>
              <a:t>Animeren en studiebegeleiding</a:t>
            </a:r>
          </a:p>
          <a:p>
            <a:pPr lvl="1"/>
            <a:r>
              <a:rPr lang="nl-BE" dirty="0"/>
              <a:t>Praktijkgerichte pedagogische en psychologische basiskennis</a:t>
            </a:r>
          </a:p>
          <a:p>
            <a:pPr lvl="1"/>
            <a:r>
              <a:rPr lang="nl-BE" dirty="0"/>
              <a:t>Kennis en vaardigheden in expressieve en animatietechnieken</a:t>
            </a:r>
          </a:p>
          <a:p>
            <a:r>
              <a:rPr lang="nl-BE" dirty="0" err="1"/>
              <a:t>Internaatsbeheer</a:t>
            </a:r>
            <a:r>
              <a:rPr lang="nl-BE" dirty="0"/>
              <a:t> (wetgeving)</a:t>
            </a:r>
          </a:p>
          <a:p>
            <a:r>
              <a:rPr lang="nl-BE" dirty="0"/>
              <a:t>Helft les helft stage in twee periodes</a:t>
            </a:r>
          </a:p>
        </p:txBody>
      </p:sp>
    </p:spTree>
    <p:extLst>
      <p:ext uri="{BB962C8B-B14F-4D97-AF65-F5344CB8AC3E}">
        <p14:creationId xmlns:p14="http://schemas.microsoft.com/office/powerpoint/2010/main" val="327238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lstStyle/>
          <a:p>
            <a:pPr algn="ctr"/>
            <a:r>
              <a:rPr lang="nl-NL" dirty="0"/>
              <a:t> </a:t>
            </a:r>
            <a:r>
              <a:rPr lang="nl-NL" sz="2800" dirty="0"/>
              <a:t>Studiegebied Personenzorg </a:t>
            </a:r>
            <a:br>
              <a:rPr lang="nl-NL" dirty="0"/>
            </a:br>
            <a:r>
              <a:rPr lang="nl-NL" sz="3600" dirty="0" err="1">
                <a:solidFill>
                  <a:srgbClr val="00B050"/>
                </a:solidFill>
              </a:rPr>
              <a:t>Internaatswerking</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fontScale="77500" lnSpcReduction="20000"/>
          </a:bodyPr>
          <a:lstStyle/>
          <a:p>
            <a:pPr marL="0" indent="0">
              <a:buNone/>
            </a:pPr>
            <a:r>
              <a:rPr lang="nl-BE" dirty="0"/>
              <a:t> </a:t>
            </a:r>
            <a:r>
              <a:rPr lang="nl-BE" sz="2800" dirty="0"/>
              <a:t>Waar?</a:t>
            </a:r>
          </a:p>
          <a:p>
            <a:r>
              <a:rPr lang="nl-BE" sz="2800" dirty="0" err="1"/>
              <a:t>Vesalius</a:t>
            </a:r>
            <a:r>
              <a:rPr lang="nl-BE" sz="2800" dirty="0"/>
              <a:t> Oostende</a:t>
            </a:r>
          </a:p>
          <a:p>
            <a:r>
              <a:rPr lang="nl-BE" sz="2800" dirty="0"/>
              <a:t>GO! </a:t>
            </a:r>
            <a:r>
              <a:rPr lang="nl-BE" sz="2800" dirty="0" err="1"/>
              <a:t>Athena</a:t>
            </a:r>
            <a:r>
              <a:rPr lang="nl-BE" sz="2800" dirty="0"/>
              <a:t> Kortrijk</a:t>
            </a:r>
          </a:p>
          <a:p>
            <a:r>
              <a:rPr lang="nl-BE" sz="2800" dirty="0"/>
              <a:t>Margareta-Maria-Instituut Kortemark </a:t>
            </a:r>
          </a:p>
          <a:p>
            <a:pPr marL="0" indent="0">
              <a:buNone/>
            </a:pPr>
            <a:endParaRPr lang="nl-BE" sz="2800" dirty="0"/>
          </a:p>
          <a:p>
            <a:pPr marL="0" indent="0">
              <a:buNone/>
            </a:pPr>
            <a:r>
              <a:rPr lang="nl-BE" sz="2800" dirty="0"/>
              <a:t> </a:t>
            </a:r>
            <a:r>
              <a:rPr lang="nl-NL" sz="2800" dirty="0"/>
              <a:t>Wat behaal je?</a:t>
            </a:r>
          </a:p>
          <a:p>
            <a:r>
              <a:rPr lang="nl-NL" sz="2800" dirty="0"/>
              <a:t>Een certificaat van een opleiding zevende jaar</a:t>
            </a:r>
          </a:p>
          <a:p>
            <a:endParaRPr lang="nl-NL" sz="2800" dirty="0"/>
          </a:p>
          <a:p>
            <a:pPr marL="0" indent="0">
              <a:buNone/>
            </a:pPr>
            <a:r>
              <a:rPr lang="nl-NL" sz="2800" dirty="0"/>
              <a:t>Wat na…?</a:t>
            </a:r>
          </a:p>
          <a:p>
            <a:r>
              <a:rPr lang="nl-NL" sz="2800" dirty="0"/>
              <a:t>Gaan werken als kinderbegeleider in de buitenschoolse opvang, opvoeder in een onderwijsinstelling, </a:t>
            </a:r>
            <a:r>
              <a:rPr lang="nl-NL" sz="2800" dirty="0" err="1"/>
              <a:t>opvoeder_begeleider</a:t>
            </a:r>
            <a:endParaRPr lang="nl-NL" sz="2800" dirty="0"/>
          </a:p>
          <a:p>
            <a:r>
              <a:rPr lang="nl-NL" sz="2800" dirty="0"/>
              <a:t>Verder studeren (onderwijs, sociale sector,…)</a:t>
            </a:r>
            <a:endParaRPr lang="nl-BE" dirty="0"/>
          </a:p>
        </p:txBody>
      </p:sp>
    </p:spTree>
    <p:extLst>
      <p:ext uri="{BB962C8B-B14F-4D97-AF65-F5344CB8AC3E}">
        <p14:creationId xmlns:p14="http://schemas.microsoft.com/office/powerpoint/2010/main" val="239737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lstStyle/>
          <a:p>
            <a:pPr algn="ctr"/>
            <a:r>
              <a:rPr lang="nl-NL" dirty="0"/>
              <a:t> </a:t>
            </a:r>
            <a:r>
              <a:rPr lang="nl-NL" sz="2800" dirty="0"/>
              <a:t>Studiegebied Personenzorg </a:t>
            </a:r>
            <a:br>
              <a:rPr lang="nl-NL" dirty="0"/>
            </a:br>
            <a:r>
              <a:rPr lang="nl-NL" sz="3600" dirty="0">
                <a:solidFill>
                  <a:srgbClr val="00B050"/>
                </a:solidFill>
              </a:rPr>
              <a:t>Leefgroepenwerking</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a:bodyPr>
          <a:lstStyle/>
          <a:p>
            <a:pPr marL="0" indent="0">
              <a:buNone/>
            </a:pPr>
            <a:r>
              <a:rPr lang="nl-BE" dirty="0"/>
              <a:t> Wat?</a:t>
            </a:r>
          </a:p>
          <a:p>
            <a:r>
              <a:rPr lang="nl-BE" dirty="0"/>
              <a:t>Opvoeder/begeleider </a:t>
            </a:r>
            <a:r>
              <a:rPr lang="nl-BE" dirty="0" err="1"/>
              <a:t>orthopedagogsiche</a:t>
            </a:r>
            <a:r>
              <a:rPr lang="nl-BE" dirty="0"/>
              <a:t> ondersteuning bieden</a:t>
            </a:r>
          </a:p>
          <a:p>
            <a:r>
              <a:rPr lang="nl-BE" dirty="0"/>
              <a:t>In team binnen een organisatie in de orthopedagogische sector functioneren</a:t>
            </a:r>
          </a:p>
          <a:p>
            <a:r>
              <a:rPr lang="nl-BE" dirty="0"/>
              <a:t>Groepsgebeuren orthopedagogisch begeleiden</a:t>
            </a:r>
          </a:p>
          <a:p>
            <a:r>
              <a:rPr lang="nl-BE" dirty="0"/>
              <a:t>15 weken stage in 3 blokken</a:t>
            </a:r>
          </a:p>
          <a:p>
            <a:pPr marL="0" indent="0">
              <a:buNone/>
            </a:pPr>
            <a:endParaRPr lang="nl-BE" dirty="0"/>
          </a:p>
        </p:txBody>
      </p:sp>
    </p:spTree>
    <p:extLst>
      <p:ext uri="{BB962C8B-B14F-4D97-AF65-F5344CB8AC3E}">
        <p14:creationId xmlns:p14="http://schemas.microsoft.com/office/powerpoint/2010/main" val="266129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Personenzorg </a:t>
            </a:r>
            <a:br>
              <a:rPr lang="nl-NL" sz="6000" dirty="0"/>
            </a:br>
            <a:r>
              <a:rPr lang="nl-NL" sz="3600" dirty="0">
                <a:solidFill>
                  <a:srgbClr val="00B050"/>
                </a:solidFill>
              </a:rPr>
              <a:t>Leefgroepenwerking</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fontScale="92500" lnSpcReduction="10000"/>
          </a:bodyPr>
          <a:lstStyle/>
          <a:p>
            <a:pPr marL="0" indent="0">
              <a:buNone/>
            </a:pPr>
            <a:r>
              <a:rPr lang="nl-BE" dirty="0"/>
              <a:t>Waar?</a:t>
            </a:r>
          </a:p>
          <a:p>
            <a:pPr marL="0" indent="0">
              <a:buNone/>
            </a:pPr>
            <a:r>
              <a:rPr lang="nl-BE" dirty="0"/>
              <a:t>-Sint Augustinusinstituut Aalst</a:t>
            </a:r>
          </a:p>
          <a:p>
            <a:pPr marL="0" indent="0">
              <a:buNone/>
            </a:pPr>
            <a:endParaRPr lang="nl-BE" dirty="0"/>
          </a:p>
          <a:p>
            <a:pPr marL="0" indent="0">
              <a:buNone/>
            </a:pPr>
            <a:r>
              <a:rPr lang="nl-BE" dirty="0"/>
              <a:t>Wat behaal je?</a:t>
            </a:r>
          </a:p>
          <a:p>
            <a:r>
              <a:rPr lang="nl-BE" dirty="0"/>
              <a:t>Het certificaat van een opleiding zevende jaar</a:t>
            </a:r>
          </a:p>
          <a:p>
            <a:pPr marL="0" indent="0">
              <a:buNone/>
            </a:pPr>
            <a:endParaRPr lang="nl-BE" dirty="0"/>
          </a:p>
          <a:p>
            <a:pPr marL="0" indent="0">
              <a:buNone/>
            </a:pPr>
            <a:r>
              <a:rPr lang="nl-BE" dirty="0"/>
              <a:t>Wat na…?</a:t>
            </a:r>
          </a:p>
          <a:p>
            <a:r>
              <a:rPr lang="nl-BE" dirty="0"/>
              <a:t>Gaan werken als kinderbegeleider buitenschoolse opvang, kinderverzorger, opvoeder-begeleider,….</a:t>
            </a:r>
          </a:p>
          <a:p>
            <a:r>
              <a:rPr lang="nl-BE" dirty="0"/>
              <a:t>Verder studeren (onderwijs, sociale of medische sector,…)</a:t>
            </a:r>
          </a:p>
        </p:txBody>
      </p:sp>
    </p:spTree>
    <p:extLst>
      <p:ext uri="{BB962C8B-B14F-4D97-AF65-F5344CB8AC3E}">
        <p14:creationId xmlns:p14="http://schemas.microsoft.com/office/powerpoint/2010/main" val="429292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Personenzorg </a:t>
            </a:r>
            <a:br>
              <a:rPr lang="nl-NL" sz="6000" dirty="0"/>
            </a:br>
            <a:r>
              <a:rPr lang="nl-NL" sz="3600" dirty="0">
                <a:solidFill>
                  <a:srgbClr val="00B050"/>
                </a:solidFill>
              </a:rPr>
              <a:t>Tandartsassistent</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lnSpcReduction="10000"/>
          </a:bodyPr>
          <a:lstStyle/>
          <a:p>
            <a:pPr marL="0" indent="0">
              <a:buNone/>
            </a:pPr>
            <a:r>
              <a:rPr lang="nl-BE" dirty="0"/>
              <a:t> Wat?</a:t>
            </a:r>
          </a:p>
          <a:p>
            <a:r>
              <a:rPr lang="nl-BE" dirty="0"/>
              <a:t>Schakel tussen tandarts en patiënt op, </a:t>
            </a:r>
          </a:p>
          <a:p>
            <a:pPr lvl="1"/>
            <a:r>
              <a:rPr lang="nl-BE" dirty="0"/>
              <a:t> administratief </a:t>
            </a:r>
          </a:p>
          <a:p>
            <a:pPr lvl="2"/>
            <a:r>
              <a:rPr lang="nl-BE" dirty="0"/>
              <a:t>organisatie secretariaat</a:t>
            </a:r>
          </a:p>
          <a:p>
            <a:pPr lvl="2"/>
            <a:r>
              <a:rPr lang="nl-BE" dirty="0"/>
              <a:t>Planning en agenda</a:t>
            </a:r>
          </a:p>
          <a:p>
            <a:pPr lvl="2"/>
            <a:r>
              <a:rPr lang="nl-BE" dirty="0"/>
              <a:t>dossierbeheer</a:t>
            </a:r>
          </a:p>
          <a:p>
            <a:pPr lvl="1"/>
            <a:r>
              <a:rPr lang="nl-BE" dirty="0"/>
              <a:t>logistiek </a:t>
            </a:r>
          </a:p>
          <a:p>
            <a:pPr lvl="2"/>
            <a:r>
              <a:rPr lang="nl-BE" dirty="0"/>
              <a:t>Reinigen en ontsmetten van materiaal</a:t>
            </a:r>
          </a:p>
          <a:p>
            <a:pPr lvl="2"/>
            <a:r>
              <a:rPr lang="nl-BE" dirty="0"/>
              <a:t>Ordenen en aanvullen van materiaal</a:t>
            </a:r>
          </a:p>
          <a:p>
            <a:pPr lvl="1"/>
            <a:r>
              <a:rPr lang="nl-BE" dirty="0"/>
              <a:t>(patiënt-) informatief vlak</a:t>
            </a:r>
          </a:p>
          <a:p>
            <a:pPr lvl="2"/>
            <a:r>
              <a:rPr lang="nl-BE" dirty="0"/>
              <a:t>Tandheelkundige gezondheidsvoorlichting</a:t>
            </a:r>
          </a:p>
          <a:p>
            <a:pPr lvl="2"/>
            <a:r>
              <a:rPr lang="nl-BE" dirty="0"/>
              <a:t>Mondhygiëne instructies</a:t>
            </a:r>
          </a:p>
          <a:p>
            <a:pPr marL="0" indent="0">
              <a:buNone/>
            </a:pPr>
            <a:endParaRPr lang="nl-BE" dirty="0"/>
          </a:p>
        </p:txBody>
      </p:sp>
    </p:spTree>
    <p:extLst>
      <p:ext uri="{BB962C8B-B14F-4D97-AF65-F5344CB8AC3E}">
        <p14:creationId xmlns:p14="http://schemas.microsoft.com/office/powerpoint/2010/main" val="84092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28CC0-BD01-5CA0-72CD-33F7D511A4A1}"/>
              </a:ext>
            </a:extLst>
          </p:cNvPr>
          <p:cNvSpPr>
            <a:spLocks noGrp="1"/>
          </p:cNvSpPr>
          <p:nvPr>
            <p:ph type="title"/>
          </p:nvPr>
        </p:nvSpPr>
        <p:spPr/>
        <p:txBody>
          <a:bodyPr/>
          <a:lstStyle/>
          <a:p>
            <a:r>
              <a:rPr lang="nl-NL" dirty="0"/>
              <a:t>Structuur Hoger Onderwijs</a:t>
            </a:r>
            <a:endParaRPr lang="nl-BE" dirty="0"/>
          </a:p>
        </p:txBody>
      </p:sp>
    </p:spTree>
    <p:extLst>
      <p:ext uri="{BB962C8B-B14F-4D97-AF65-F5344CB8AC3E}">
        <p14:creationId xmlns:p14="http://schemas.microsoft.com/office/powerpoint/2010/main" val="226240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Personenzorg </a:t>
            </a:r>
            <a:br>
              <a:rPr lang="nl-NL" sz="6000" dirty="0"/>
            </a:br>
            <a:r>
              <a:rPr lang="nl-NL" sz="3600" dirty="0">
                <a:solidFill>
                  <a:srgbClr val="00B050"/>
                </a:solidFill>
              </a:rPr>
              <a:t>Tandartsassistent</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lnSpcReduction="10000"/>
          </a:bodyPr>
          <a:lstStyle/>
          <a:p>
            <a:pPr marL="0" indent="0">
              <a:buNone/>
            </a:pPr>
            <a:r>
              <a:rPr lang="nl-BE" dirty="0"/>
              <a:t>Waar?</a:t>
            </a:r>
          </a:p>
          <a:p>
            <a:r>
              <a:rPr lang="nl-BE" dirty="0"/>
              <a:t>Merksem, Lier, Mechelen, Oostende</a:t>
            </a:r>
          </a:p>
          <a:p>
            <a:pPr marL="0" indent="0">
              <a:buNone/>
            </a:pPr>
            <a:endParaRPr lang="nl-BE" dirty="0"/>
          </a:p>
          <a:p>
            <a:pPr marL="0" indent="0">
              <a:buNone/>
            </a:pPr>
            <a:r>
              <a:rPr lang="nl-BE" dirty="0"/>
              <a:t>Wat behaal je?</a:t>
            </a:r>
          </a:p>
          <a:p>
            <a:r>
              <a:rPr lang="nl-BE" dirty="0"/>
              <a:t>Certificaat van een opleiding zevende jaar</a:t>
            </a:r>
          </a:p>
          <a:p>
            <a:pPr marL="0" indent="0">
              <a:buNone/>
            </a:pPr>
            <a:endParaRPr lang="nl-BE" dirty="0"/>
          </a:p>
          <a:p>
            <a:pPr marL="0" indent="0">
              <a:buNone/>
            </a:pPr>
            <a:r>
              <a:rPr lang="nl-BE" dirty="0"/>
              <a:t>Wat na…?</a:t>
            </a:r>
          </a:p>
          <a:p>
            <a:r>
              <a:rPr lang="nl-BE" dirty="0"/>
              <a:t>Gaan werken als medisch technisch assistent</a:t>
            </a:r>
          </a:p>
          <a:p>
            <a:r>
              <a:rPr lang="nl-BE" dirty="0"/>
              <a:t>Verder studeren in de medische of sociale sector,…</a:t>
            </a:r>
          </a:p>
          <a:p>
            <a:pPr marL="0" indent="0">
              <a:buNone/>
            </a:pPr>
            <a:endParaRPr lang="nl-BE" dirty="0"/>
          </a:p>
        </p:txBody>
      </p:sp>
    </p:spTree>
    <p:extLst>
      <p:ext uri="{BB962C8B-B14F-4D97-AF65-F5344CB8AC3E}">
        <p14:creationId xmlns:p14="http://schemas.microsoft.com/office/powerpoint/2010/main" val="134575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lstStyle/>
          <a:p>
            <a:pPr algn="ctr"/>
            <a:r>
              <a:rPr lang="nl-NL" dirty="0"/>
              <a:t>Studiegebied Handel</a:t>
            </a:r>
            <a:endParaRPr lang="nl-BE"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lstStyle/>
          <a:p>
            <a:pPr marL="0" indent="0">
              <a:buNone/>
            </a:pPr>
            <a:r>
              <a:rPr lang="nl-NL" sz="3600" b="1" dirty="0" err="1">
                <a:solidFill>
                  <a:srgbClr val="00B050"/>
                </a:solidFill>
                <a:latin typeface="Calibri" panose="020F0502020204030204" pitchFamily="34" charset="0"/>
                <a:ea typeface="+mj-ea"/>
                <a:cs typeface="Calibri" panose="020F0502020204030204" pitchFamily="34" charset="0"/>
              </a:rPr>
              <a:t>Medico</a:t>
            </a:r>
            <a:r>
              <a:rPr lang="nl-NL" sz="3600" b="1" dirty="0">
                <a:solidFill>
                  <a:srgbClr val="00B050"/>
                </a:solidFill>
                <a:latin typeface="Calibri" panose="020F0502020204030204" pitchFamily="34" charset="0"/>
                <a:ea typeface="+mj-ea"/>
                <a:cs typeface="Calibri" panose="020F0502020204030204" pitchFamily="34" charset="0"/>
              </a:rPr>
              <a:t>-sociale administratie</a:t>
            </a:r>
          </a:p>
          <a:p>
            <a:pPr marL="0" indent="0">
              <a:buNone/>
            </a:pPr>
            <a:r>
              <a:rPr lang="nl-BE" dirty="0"/>
              <a:t>Gunstig advies van </a:t>
            </a:r>
            <a:r>
              <a:rPr lang="nl-BE" dirty="0" err="1"/>
              <a:t>toelatingsKR</a:t>
            </a:r>
            <a:r>
              <a:rPr lang="nl-BE" dirty="0"/>
              <a:t> nodig/ intakegesprek</a:t>
            </a:r>
          </a:p>
          <a:p>
            <a:pPr marL="0" indent="0">
              <a:buNone/>
            </a:pPr>
            <a:endParaRPr lang="nl-BE" dirty="0"/>
          </a:p>
        </p:txBody>
      </p:sp>
    </p:spTree>
    <p:extLst>
      <p:ext uri="{BB962C8B-B14F-4D97-AF65-F5344CB8AC3E}">
        <p14:creationId xmlns:p14="http://schemas.microsoft.com/office/powerpoint/2010/main" val="316030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Handel </a:t>
            </a:r>
            <a:br>
              <a:rPr lang="nl-NL" sz="6000" dirty="0"/>
            </a:br>
            <a:r>
              <a:rPr lang="nl-NL" sz="3600" dirty="0" err="1">
                <a:solidFill>
                  <a:srgbClr val="00B050"/>
                </a:solidFill>
              </a:rPr>
              <a:t>Medico</a:t>
            </a:r>
            <a:r>
              <a:rPr lang="nl-NL" sz="3600" dirty="0">
                <a:solidFill>
                  <a:srgbClr val="00B050"/>
                </a:solidFill>
              </a:rPr>
              <a:t>-sociale administratie</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a:bodyPr>
          <a:lstStyle/>
          <a:p>
            <a:pPr marL="0" indent="0">
              <a:buNone/>
            </a:pPr>
            <a:r>
              <a:rPr lang="nl-BE" dirty="0"/>
              <a:t> Wat?</a:t>
            </a:r>
          </a:p>
          <a:p>
            <a:r>
              <a:rPr lang="nl-BE" dirty="0"/>
              <a:t>Administratieve taken</a:t>
            </a:r>
          </a:p>
          <a:p>
            <a:r>
              <a:rPr lang="nl-BE" dirty="0"/>
              <a:t>Interesse in</a:t>
            </a:r>
          </a:p>
          <a:p>
            <a:pPr lvl="1"/>
            <a:r>
              <a:rPr lang="nl-BE" dirty="0"/>
              <a:t>Administratie</a:t>
            </a:r>
          </a:p>
          <a:p>
            <a:pPr lvl="1"/>
            <a:r>
              <a:rPr lang="nl-BE" dirty="0"/>
              <a:t>Talen</a:t>
            </a:r>
          </a:p>
          <a:p>
            <a:pPr lvl="1"/>
            <a:r>
              <a:rPr lang="nl-BE" dirty="0"/>
              <a:t>Medische wereld</a:t>
            </a:r>
          </a:p>
          <a:p>
            <a:r>
              <a:rPr lang="nl-BE" dirty="0"/>
              <a:t>Stage</a:t>
            </a:r>
          </a:p>
          <a:p>
            <a:r>
              <a:rPr lang="nl-BE" dirty="0"/>
              <a:t>Vakken:</a:t>
            </a:r>
          </a:p>
          <a:p>
            <a:pPr lvl="1"/>
            <a:r>
              <a:rPr lang="nl-BE" dirty="0"/>
              <a:t>Talen, toegepaste economie, toegepaste informatica, toegepaste psychologie</a:t>
            </a:r>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268533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Handel </a:t>
            </a:r>
            <a:br>
              <a:rPr lang="nl-NL" sz="6000" dirty="0"/>
            </a:br>
            <a:r>
              <a:rPr lang="nl-NL" sz="3600" dirty="0" err="1">
                <a:solidFill>
                  <a:srgbClr val="00B050"/>
                </a:solidFill>
              </a:rPr>
              <a:t>Medico</a:t>
            </a:r>
            <a:r>
              <a:rPr lang="nl-NL" sz="3600" dirty="0">
                <a:solidFill>
                  <a:srgbClr val="00B050"/>
                </a:solidFill>
              </a:rPr>
              <a:t>-sociale administratie</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fontScale="92500" lnSpcReduction="20000"/>
          </a:bodyPr>
          <a:lstStyle/>
          <a:p>
            <a:pPr marL="0" indent="0">
              <a:buNone/>
            </a:pPr>
            <a:r>
              <a:rPr lang="nl-BE" dirty="0"/>
              <a:t>  Waar?</a:t>
            </a:r>
          </a:p>
          <a:p>
            <a:r>
              <a:rPr lang="nl-BE" dirty="0"/>
              <a:t>Hasselt</a:t>
            </a:r>
          </a:p>
          <a:p>
            <a:r>
              <a:rPr lang="nl-BE" dirty="0"/>
              <a:t>Oostende</a:t>
            </a:r>
          </a:p>
          <a:p>
            <a:pPr marL="0" indent="0">
              <a:buNone/>
            </a:pPr>
            <a:endParaRPr lang="nl-BE" dirty="0"/>
          </a:p>
          <a:p>
            <a:pPr marL="0" indent="0">
              <a:buNone/>
            </a:pPr>
            <a:r>
              <a:rPr lang="nl-BE" dirty="0"/>
              <a:t>Wat behaal je?</a:t>
            </a:r>
          </a:p>
          <a:p>
            <a:r>
              <a:rPr lang="nl-BE" dirty="0"/>
              <a:t>Het certificaat van een opleiding zevende jaar</a:t>
            </a:r>
          </a:p>
          <a:p>
            <a:pPr marL="0" indent="0">
              <a:buNone/>
            </a:pPr>
            <a:endParaRPr lang="nl-BE" dirty="0"/>
          </a:p>
          <a:p>
            <a:pPr marL="0" indent="0">
              <a:buNone/>
            </a:pPr>
            <a:r>
              <a:rPr lang="nl-BE" dirty="0"/>
              <a:t>Wat na…?</a:t>
            </a:r>
          </a:p>
          <a:p>
            <a:pPr>
              <a:buFontTx/>
              <a:buChar char="-"/>
            </a:pPr>
            <a:r>
              <a:rPr lang="nl-BE" dirty="0"/>
              <a:t>Gaan werken (ziekenhuis, woonzorgcentrum, mutualiteit,…)</a:t>
            </a:r>
          </a:p>
          <a:p>
            <a:pPr>
              <a:buFontTx/>
              <a:buChar char="-"/>
            </a:pPr>
            <a:r>
              <a:rPr lang="nl-BE" dirty="0"/>
              <a:t>Verder studeren (verpleegkunde, health care management, office management,…)</a:t>
            </a:r>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245939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Maatschappelijke veiligheid </a:t>
            </a:r>
            <a:br>
              <a:rPr lang="nl-NL" sz="6000" dirty="0"/>
            </a:br>
            <a:r>
              <a:rPr lang="nl-NL" sz="3600" dirty="0">
                <a:solidFill>
                  <a:srgbClr val="00B050"/>
                </a:solidFill>
              </a:rPr>
              <a:t>Integrale veiligheid</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a:bodyPr>
          <a:lstStyle/>
          <a:p>
            <a:pPr lvl="1">
              <a:buFont typeface="Arial" panose="020B0604020202020204" pitchFamily="34" charset="0"/>
              <a:buChar char="•"/>
            </a:pPr>
            <a:r>
              <a:rPr lang="nl-NL" dirty="0"/>
              <a:t>Toegankelijk vanuit elk studiegebied, mits een aantal voorwaarden:</a:t>
            </a:r>
          </a:p>
          <a:p>
            <a:pPr lvl="2">
              <a:buFont typeface="Arial" panose="020B0604020202020204" pitchFamily="34" charset="0"/>
              <a:buChar char="•"/>
            </a:pPr>
            <a:r>
              <a:rPr lang="nl-NL" dirty="0"/>
              <a:t>Medisch geschikt zijn</a:t>
            </a:r>
          </a:p>
          <a:p>
            <a:pPr lvl="2">
              <a:buFont typeface="Arial" panose="020B0604020202020204" pitchFamily="34" charset="0"/>
              <a:buChar char="•"/>
            </a:pPr>
            <a:r>
              <a:rPr lang="nl-NL" dirty="0"/>
              <a:t>Van onberispelijk gedrag zijn</a:t>
            </a:r>
          </a:p>
          <a:p>
            <a:pPr lvl="2">
              <a:buFont typeface="Arial" panose="020B0604020202020204" pitchFamily="34" charset="0"/>
              <a:buChar char="•"/>
            </a:pPr>
            <a:r>
              <a:rPr lang="nl-NL" dirty="0"/>
              <a:t>Een gunstig advies van de toelatingsklassenraad</a:t>
            </a:r>
          </a:p>
          <a:p>
            <a:pPr lvl="2">
              <a:buFont typeface="Arial" panose="020B0604020202020204" pitchFamily="34" charset="0"/>
              <a:buChar char="•"/>
            </a:pPr>
            <a:r>
              <a:rPr lang="nl-NL" dirty="0"/>
              <a:t>Identiteitsdocument waaruit blijkt dat je onderdaan bent van de Europees Economische Ruimte</a:t>
            </a:r>
          </a:p>
          <a:p>
            <a:pPr marL="914400" lvl="2" indent="0">
              <a:buNone/>
            </a:pPr>
            <a:endParaRPr lang="nl-NL" dirty="0"/>
          </a:p>
          <a:p>
            <a:pPr lvl="1">
              <a:buFont typeface="Arial" panose="020B0604020202020204" pitchFamily="34" charset="0"/>
              <a:buChar char="•"/>
            </a:pPr>
            <a:r>
              <a:rPr lang="nl-NL" dirty="0"/>
              <a:t>Voor Wie?</a:t>
            </a:r>
          </a:p>
          <a:p>
            <a:pPr lvl="2">
              <a:buFont typeface="Arial" panose="020B0604020202020204" pitchFamily="34" charset="0"/>
              <a:buChar char="•"/>
            </a:pPr>
            <a:r>
              <a:rPr lang="nl-NL" dirty="0"/>
              <a:t>Veiligheids- en bewakingssector</a:t>
            </a:r>
          </a:p>
          <a:p>
            <a:pPr lvl="2">
              <a:buFont typeface="Arial" panose="020B0604020202020204" pitchFamily="34" charset="0"/>
              <a:buChar char="•"/>
            </a:pPr>
            <a:r>
              <a:rPr lang="nl-NL" dirty="0"/>
              <a:t> job als bewakingsagent, brandweerman (behalen van certificaten), politieagent (attesten voor vrijstellingen aan toelatingsproeven), voetbalsteward en andere veiligheidsfuncties</a:t>
            </a:r>
          </a:p>
          <a:p>
            <a:pPr lvl="2">
              <a:buFont typeface="Arial" panose="020B0604020202020204" pitchFamily="34" charset="0"/>
              <a:buChar char="•"/>
            </a:pPr>
            <a:endParaRPr lang="nl-NL" dirty="0"/>
          </a:p>
          <a:p>
            <a:pPr marL="0" indent="0">
              <a:buNone/>
            </a:pPr>
            <a:r>
              <a:rPr lang="nl-BE" dirty="0"/>
              <a:t>   </a:t>
            </a:r>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7236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2800" dirty="0"/>
              <a:t>Studiegebied Maatschappelijke veiligheid </a:t>
            </a:r>
            <a:br>
              <a:rPr lang="nl-NL" sz="8800" dirty="0"/>
            </a:br>
            <a:r>
              <a:rPr lang="nl-NL" sz="3600" dirty="0">
                <a:solidFill>
                  <a:srgbClr val="00B050"/>
                </a:solidFill>
              </a:rPr>
              <a:t>Integrale veiligheid</a:t>
            </a:r>
            <a:endParaRPr lang="nl-BE" sz="36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a:xfrm>
            <a:off x="434340" y="1825625"/>
            <a:ext cx="11323320" cy="4351338"/>
          </a:xfrm>
        </p:spPr>
        <p:txBody>
          <a:bodyPr>
            <a:normAutofit/>
          </a:bodyPr>
          <a:lstStyle/>
          <a:p>
            <a:pPr lvl="1">
              <a:buFont typeface="Arial" panose="020B0604020202020204" pitchFamily="34" charset="0"/>
              <a:buChar char="•"/>
            </a:pPr>
            <a:r>
              <a:rPr lang="nl-NL" dirty="0"/>
              <a:t>inhoud</a:t>
            </a:r>
          </a:p>
          <a:p>
            <a:pPr lvl="2">
              <a:buFont typeface="Arial" panose="020B0604020202020204" pitchFamily="34" charset="0"/>
              <a:buChar char="•"/>
            </a:pPr>
            <a:r>
              <a:rPr lang="nl-NL" dirty="0"/>
              <a:t>Kennis en vaardigheden nodig voor functie in deze sector (omgaan met agressie, stressbestendigheid in noodsituaties, psychologische conflicthantering…) </a:t>
            </a:r>
          </a:p>
          <a:p>
            <a:pPr lvl="2">
              <a:buFont typeface="Arial" panose="020B0604020202020204" pitchFamily="34" charset="0"/>
              <a:buChar char="•"/>
            </a:pPr>
            <a:r>
              <a:rPr lang="nl-NL" dirty="0"/>
              <a:t>Zowel zelfstandig als in teamverband kunnen werken.</a:t>
            </a:r>
          </a:p>
          <a:p>
            <a:pPr lvl="2">
              <a:buFont typeface="Arial" panose="020B0604020202020204" pitchFamily="34" charset="0"/>
              <a:buChar char="•"/>
            </a:pPr>
            <a:r>
              <a:rPr lang="nl-NL" dirty="0"/>
              <a:t>Observeren en rapporteren</a:t>
            </a:r>
          </a:p>
          <a:p>
            <a:pPr lvl="2">
              <a:buFont typeface="Arial" panose="020B0604020202020204" pitchFamily="34" charset="0"/>
              <a:buChar char="•"/>
            </a:pPr>
            <a:r>
              <a:rPr lang="nl-NL" dirty="0"/>
              <a:t>Inbraak-, brand- en camerabeveiliging</a:t>
            </a:r>
          </a:p>
          <a:p>
            <a:pPr lvl="2">
              <a:buFont typeface="Arial" panose="020B0604020202020204" pitchFamily="34" charset="0"/>
              <a:buChar char="•"/>
            </a:pPr>
            <a:endParaRPr lang="nl-NL" dirty="0"/>
          </a:p>
          <a:p>
            <a:pPr lvl="1">
              <a:buFont typeface="Arial" panose="020B0604020202020204" pitchFamily="34" charset="0"/>
              <a:buChar char="•"/>
            </a:pPr>
            <a:endParaRPr lang="nl-NL" sz="3600" dirty="0"/>
          </a:p>
          <a:p>
            <a:pPr lvl="1">
              <a:buFont typeface="Arial" panose="020B0604020202020204" pitchFamily="34" charset="0"/>
              <a:buChar char="•"/>
            </a:pPr>
            <a:endParaRPr lang="nl-NL" sz="3600" dirty="0"/>
          </a:p>
          <a:p>
            <a:pPr marL="0" indent="0">
              <a:buNone/>
            </a:pPr>
            <a:endParaRPr lang="nl-NL" sz="4000" dirty="0">
              <a:solidFill>
                <a:srgbClr val="00B050"/>
              </a:solidFill>
            </a:endParaRPr>
          </a:p>
          <a:p>
            <a:pPr marL="457200" lvl="1" indent="0">
              <a:buNone/>
            </a:pPr>
            <a:endParaRPr lang="nl-NL" dirty="0"/>
          </a:p>
          <a:p>
            <a:pPr marL="914400" lvl="2" indent="0">
              <a:buNone/>
            </a:pPr>
            <a:endParaRPr lang="nl-NL" dirty="0"/>
          </a:p>
          <a:p>
            <a:pPr lvl="2">
              <a:buFont typeface="Arial" panose="020B0604020202020204" pitchFamily="34" charset="0"/>
              <a:buChar char="•"/>
            </a:pPr>
            <a:endParaRPr lang="nl-NL" dirty="0"/>
          </a:p>
          <a:p>
            <a:pPr marL="457200" lvl="1" indent="0">
              <a:buNone/>
            </a:pPr>
            <a:endParaRPr lang="nl-NL" dirty="0"/>
          </a:p>
          <a:p>
            <a:pPr marL="914400" lvl="2" indent="0">
              <a:buNone/>
            </a:pPr>
            <a:endParaRPr lang="nl-NL" dirty="0"/>
          </a:p>
        </p:txBody>
      </p:sp>
    </p:spTree>
    <p:extLst>
      <p:ext uri="{BB962C8B-B14F-4D97-AF65-F5344CB8AC3E}">
        <p14:creationId xmlns:p14="http://schemas.microsoft.com/office/powerpoint/2010/main" val="246924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3100" dirty="0"/>
              <a:t>Studiegebied Maatschappelijke veiligheid </a:t>
            </a:r>
            <a:br>
              <a:rPr lang="nl-NL" sz="8800" dirty="0"/>
            </a:br>
            <a:r>
              <a:rPr lang="nl-NL" sz="4000" dirty="0">
                <a:solidFill>
                  <a:srgbClr val="00B050"/>
                </a:solidFill>
              </a:rPr>
              <a:t>Integrale veiligheid</a:t>
            </a:r>
            <a:endParaRPr lang="nl-BE" sz="40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p:txBody>
          <a:bodyPr>
            <a:normAutofit lnSpcReduction="10000"/>
          </a:bodyPr>
          <a:lstStyle/>
          <a:p>
            <a:pPr marL="0" indent="0">
              <a:buNone/>
            </a:pPr>
            <a:r>
              <a:rPr lang="nl-BE" sz="2800" dirty="0"/>
              <a:t>Waar?</a:t>
            </a:r>
          </a:p>
          <a:p>
            <a:r>
              <a:rPr lang="nl-BE" sz="2800" dirty="0"/>
              <a:t>GO! KTA Campus De Brug, Vilvoorde</a:t>
            </a:r>
          </a:p>
          <a:p>
            <a:r>
              <a:rPr lang="nl-BE" sz="2800" dirty="0"/>
              <a:t>Sint </a:t>
            </a:r>
            <a:r>
              <a:rPr lang="nl-BE" sz="2800" dirty="0" err="1"/>
              <a:t>Guida</a:t>
            </a:r>
            <a:r>
              <a:rPr lang="nl-BE" sz="2800"/>
              <a:t> Anderlecht</a:t>
            </a:r>
            <a:endParaRPr lang="nl-BE" sz="2800" dirty="0"/>
          </a:p>
          <a:p>
            <a:r>
              <a:rPr lang="nl-BE" sz="2800" dirty="0"/>
              <a:t>Mechelen, Gent,…</a:t>
            </a:r>
          </a:p>
          <a:p>
            <a:pPr marL="0" indent="0">
              <a:buNone/>
            </a:pPr>
            <a:endParaRPr lang="nl-BE" sz="2800" dirty="0"/>
          </a:p>
          <a:p>
            <a:pPr marL="0" indent="0">
              <a:buNone/>
            </a:pPr>
            <a:r>
              <a:rPr lang="nl-BE" sz="2800" dirty="0"/>
              <a:t>Wat behaal je?</a:t>
            </a:r>
          </a:p>
          <a:p>
            <a:r>
              <a:rPr lang="nl-BE" sz="2800" dirty="0"/>
              <a:t>Certificaat van een opleiding zevende jaar</a:t>
            </a:r>
          </a:p>
          <a:p>
            <a:r>
              <a:rPr lang="nl-BE" sz="2800" dirty="0"/>
              <a:t>Alg bekwaamheidsattest bewakingsagent</a:t>
            </a:r>
          </a:p>
          <a:p>
            <a:r>
              <a:rPr lang="nl-BE" sz="2800" dirty="0"/>
              <a:t>Attest van voetbalsteward,…</a:t>
            </a:r>
          </a:p>
          <a:p>
            <a:pPr marL="0" indent="0">
              <a:buNone/>
            </a:pPr>
            <a:endParaRPr lang="nl-BE" sz="2800" dirty="0"/>
          </a:p>
          <a:p>
            <a:pPr marL="0" indent="0">
              <a:buNone/>
            </a:pPr>
            <a:endParaRPr lang="nl-BE" sz="2800" dirty="0"/>
          </a:p>
          <a:p>
            <a:pPr marL="0" indent="0">
              <a:buNone/>
            </a:pPr>
            <a:endParaRPr lang="nl-BE" dirty="0"/>
          </a:p>
        </p:txBody>
      </p:sp>
    </p:spTree>
    <p:extLst>
      <p:ext uri="{BB962C8B-B14F-4D97-AF65-F5344CB8AC3E}">
        <p14:creationId xmlns:p14="http://schemas.microsoft.com/office/powerpoint/2010/main" val="21044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6341-19B5-4AE8-A33F-F47A4BB27F94}"/>
              </a:ext>
            </a:extLst>
          </p:cNvPr>
          <p:cNvSpPr>
            <a:spLocks noGrp="1"/>
          </p:cNvSpPr>
          <p:nvPr>
            <p:ph type="title"/>
          </p:nvPr>
        </p:nvSpPr>
        <p:spPr/>
        <p:txBody>
          <a:bodyPr>
            <a:normAutofit/>
          </a:bodyPr>
          <a:lstStyle/>
          <a:p>
            <a:pPr algn="ctr"/>
            <a:r>
              <a:rPr lang="nl-NL" dirty="0"/>
              <a:t> </a:t>
            </a:r>
            <a:r>
              <a:rPr lang="nl-NL" sz="3100" dirty="0"/>
              <a:t>Studiegebied Maatschappelijke veiligheid </a:t>
            </a:r>
            <a:br>
              <a:rPr lang="nl-NL" sz="8800" dirty="0"/>
            </a:br>
            <a:r>
              <a:rPr lang="nl-NL" sz="4000" dirty="0">
                <a:solidFill>
                  <a:srgbClr val="00B050"/>
                </a:solidFill>
              </a:rPr>
              <a:t>Integrale veiligheid</a:t>
            </a:r>
            <a:endParaRPr lang="nl-BE" sz="4000" dirty="0"/>
          </a:p>
        </p:txBody>
      </p:sp>
      <p:sp>
        <p:nvSpPr>
          <p:cNvPr id="3" name="Tijdelijke aanduiding voor inhoud 2">
            <a:extLst>
              <a:ext uri="{FF2B5EF4-FFF2-40B4-BE49-F238E27FC236}">
                <a16:creationId xmlns:a16="http://schemas.microsoft.com/office/drawing/2014/main" id="{AD8840E7-F4FB-48A1-AA1A-5F9F3F6581F7}"/>
              </a:ext>
            </a:extLst>
          </p:cNvPr>
          <p:cNvSpPr>
            <a:spLocks noGrp="1"/>
          </p:cNvSpPr>
          <p:nvPr>
            <p:ph idx="1"/>
          </p:nvPr>
        </p:nvSpPr>
        <p:spPr>
          <a:xfrm>
            <a:off x="469392" y="1690688"/>
            <a:ext cx="11323320" cy="4351338"/>
          </a:xfrm>
        </p:spPr>
        <p:txBody>
          <a:bodyPr>
            <a:normAutofit/>
          </a:bodyPr>
          <a:lstStyle/>
          <a:p>
            <a:pPr marL="0" indent="0">
              <a:buNone/>
            </a:pPr>
            <a:r>
              <a:rPr lang="nl-BE" sz="2800" dirty="0"/>
              <a:t> Wat na…?</a:t>
            </a:r>
          </a:p>
          <a:p>
            <a:r>
              <a:rPr lang="nl-BE" dirty="0"/>
              <a:t>Gaan werken </a:t>
            </a:r>
          </a:p>
          <a:p>
            <a:pPr lvl="1"/>
            <a:r>
              <a:rPr lang="nl-BE" dirty="0"/>
              <a:t>Bewakingsagent</a:t>
            </a:r>
          </a:p>
          <a:p>
            <a:pPr lvl="1"/>
            <a:r>
              <a:rPr lang="nl-BE" dirty="0"/>
              <a:t>Voetbalsteward</a:t>
            </a:r>
          </a:p>
          <a:p>
            <a:pPr lvl="1"/>
            <a:r>
              <a:rPr lang="nl-BE" dirty="0"/>
              <a:t>Bedrijfshulpverlener</a:t>
            </a:r>
          </a:p>
          <a:p>
            <a:pPr lvl="1"/>
            <a:r>
              <a:rPr lang="nl-BE" dirty="0"/>
              <a:t>brandweer</a:t>
            </a:r>
          </a:p>
          <a:p>
            <a:r>
              <a:rPr lang="nl-BE" sz="2800" dirty="0"/>
              <a:t>Verder studeren </a:t>
            </a:r>
          </a:p>
          <a:p>
            <a:pPr lvl="1"/>
            <a:r>
              <a:rPr lang="nl-BE" dirty="0"/>
              <a:t>Politie</a:t>
            </a:r>
          </a:p>
          <a:p>
            <a:pPr lvl="1"/>
            <a:r>
              <a:rPr lang="nl-BE" dirty="0"/>
              <a:t>Hoger onderwijs</a:t>
            </a:r>
          </a:p>
          <a:p>
            <a:pPr marL="0" indent="0">
              <a:buNone/>
            </a:pPr>
            <a:endParaRPr lang="nl-BE" sz="2800" dirty="0"/>
          </a:p>
          <a:p>
            <a:pPr marL="0" indent="0">
              <a:buNone/>
            </a:pPr>
            <a:endParaRPr lang="nl-BE" sz="2800" dirty="0"/>
          </a:p>
          <a:p>
            <a:pPr marL="0" indent="0">
              <a:buNone/>
            </a:pPr>
            <a:endParaRPr lang="nl-BE" sz="2800" dirty="0"/>
          </a:p>
          <a:p>
            <a:pPr marL="0" indent="0">
              <a:buNone/>
            </a:pPr>
            <a:endParaRPr lang="nl-BE" dirty="0"/>
          </a:p>
        </p:txBody>
      </p:sp>
    </p:spTree>
    <p:extLst>
      <p:ext uri="{BB962C8B-B14F-4D97-AF65-F5344CB8AC3E}">
        <p14:creationId xmlns:p14="http://schemas.microsoft.com/office/powerpoint/2010/main" val="1876731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C6A62-1590-436D-AD98-7FB679B7C703}"/>
              </a:ext>
            </a:extLst>
          </p:cNvPr>
          <p:cNvSpPr>
            <a:spLocks noGrp="1"/>
          </p:cNvSpPr>
          <p:nvPr>
            <p:ph type="title"/>
          </p:nvPr>
        </p:nvSpPr>
        <p:spPr/>
        <p:txBody>
          <a:bodyPr/>
          <a:lstStyle/>
          <a:p>
            <a:pPr algn="ctr"/>
            <a:r>
              <a:rPr lang="nl-NL" dirty="0"/>
              <a:t>www.onderwijskiezer.be</a:t>
            </a:r>
            <a:endParaRPr lang="nl-BE" dirty="0"/>
          </a:p>
        </p:txBody>
      </p:sp>
      <p:sp>
        <p:nvSpPr>
          <p:cNvPr id="3" name="Tijdelijke aanduiding voor inhoud 2">
            <a:extLst>
              <a:ext uri="{FF2B5EF4-FFF2-40B4-BE49-F238E27FC236}">
                <a16:creationId xmlns:a16="http://schemas.microsoft.com/office/drawing/2014/main" id="{81EDEC97-7A15-4A66-9E66-AD3E8F1428D3}"/>
              </a:ext>
            </a:extLst>
          </p:cNvPr>
          <p:cNvSpPr>
            <a:spLocks noGrp="1"/>
          </p:cNvSpPr>
          <p:nvPr>
            <p:ph idx="1"/>
          </p:nvPr>
        </p:nvSpPr>
        <p:spPr/>
        <p:txBody>
          <a:bodyPr/>
          <a:lstStyle/>
          <a:p>
            <a:r>
              <a:rPr lang="nl-NL" dirty="0"/>
              <a:t>Alle objectieve informatie</a:t>
            </a:r>
          </a:p>
          <a:p>
            <a:r>
              <a:rPr lang="nl-NL" dirty="0"/>
              <a:t>Over secundair onderwijs, hoger onderwijs, volwassenonderwijs</a:t>
            </a:r>
          </a:p>
          <a:p>
            <a:r>
              <a:rPr lang="nl-NL" dirty="0"/>
              <a:t>Je kan op verschillende manier zoeken: via huidige studierichting (Wat na?),  belangstelling, schoolvakken, studiegebied, graduaat, professionele bachelor, academische bachelor, beroepen,…</a:t>
            </a:r>
          </a:p>
          <a:p>
            <a:pPr marL="0" indent="0">
              <a:buNone/>
            </a:pPr>
            <a:endParaRPr lang="nl-BE" dirty="0"/>
          </a:p>
        </p:txBody>
      </p:sp>
    </p:spTree>
    <p:extLst>
      <p:ext uri="{BB962C8B-B14F-4D97-AF65-F5344CB8AC3E}">
        <p14:creationId xmlns:p14="http://schemas.microsoft.com/office/powerpoint/2010/main" val="2558602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5C914-9D98-4E2C-874A-E6CC8039625A}"/>
              </a:ext>
            </a:extLst>
          </p:cNvPr>
          <p:cNvSpPr>
            <a:spLocks noGrp="1"/>
          </p:cNvSpPr>
          <p:nvPr>
            <p:ph type="title"/>
          </p:nvPr>
        </p:nvSpPr>
        <p:spPr>
          <a:xfrm>
            <a:off x="434340" y="537780"/>
            <a:ext cx="11323320" cy="1325563"/>
          </a:xfrm>
        </p:spPr>
        <p:txBody>
          <a:bodyPr/>
          <a:lstStyle/>
          <a:p>
            <a:pPr algn="ctr"/>
            <a:r>
              <a:rPr lang="nl-NL" dirty="0"/>
              <a:t>www.onderwijskiezer.be</a:t>
            </a:r>
            <a:endParaRPr lang="nl-BE" dirty="0"/>
          </a:p>
        </p:txBody>
      </p:sp>
      <p:pic>
        <p:nvPicPr>
          <p:cNvPr id="8" name="Tijdelijke aanduiding voor inhoud 7">
            <a:extLst>
              <a:ext uri="{FF2B5EF4-FFF2-40B4-BE49-F238E27FC236}">
                <a16:creationId xmlns:a16="http://schemas.microsoft.com/office/drawing/2014/main" id="{BB3C2D3B-4B73-1E68-3528-329CF5B3795B}"/>
              </a:ext>
            </a:extLst>
          </p:cNvPr>
          <p:cNvPicPr>
            <a:picLocks noGrp="1" noChangeAspect="1"/>
          </p:cNvPicPr>
          <p:nvPr>
            <p:ph idx="1"/>
          </p:nvPr>
        </p:nvPicPr>
        <p:blipFill>
          <a:blip r:embed="rId2"/>
          <a:stretch>
            <a:fillRect/>
          </a:stretch>
        </p:blipFill>
        <p:spPr>
          <a:xfrm>
            <a:off x="626935" y="1685543"/>
            <a:ext cx="10868025" cy="4029075"/>
          </a:xfrm>
        </p:spPr>
      </p:pic>
      <p:sp>
        <p:nvSpPr>
          <p:cNvPr id="9" name="Ovaal 8">
            <a:extLst>
              <a:ext uri="{FF2B5EF4-FFF2-40B4-BE49-F238E27FC236}">
                <a16:creationId xmlns:a16="http://schemas.microsoft.com/office/drawing/2014/main" id="{D0E35BD8-12AC-BCF0-F4E2-A9500B2CEFC0}"/>
              </a:ext>
            </a:extLst>
          </p:cNvPr>
          <p:cNvSpPr/>
          <p:nvPr/>
        </p:nvSpPr>
        <p:spPr>
          <a:xfrm>
            <a:off x="4797911" y="1452181"/>
            <a:ext cx="2054710" cy="10543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2965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CA7D0-8292-DB7A-0F68-63906756FB49}"/>
              </a:ext>
            </a:extLst>
          </p:cNvPr>
          <p:cNvSpPr>
            <a:spLocks noGrp="1"/>
          </p:cNvSpPr>
          <p:nvPr>
            <p:ph type="title"/>
          </p:nvPr>
        </p:nvSpPr>
        <p:spPr/>
        <p:txBody>
          <a:bodyPr/>
          <a:lstStyle/>
          <a:p>
            <a:r>
              <a:rPr lang="nl-BE"/>
              <a:t>Structuur HO</a:t>
            </a:r>
          </a:p>
        </p:txBody>
      </p:sp>
      <p:pic>
        <p:nvPicPr>
          <p:cNvPr id="7" name="Afbeelding 7" descr="Afbeelding met tekst&#10;&#10;Automatisch gegenereerde beschrijving">
            <a:extLst>
              <a:ext uri="{FF2B5EF4-FFF2-40B4-BE49-F238E27FC236}">
                <a16:creationId xmlns:a16="http://schemas.microsoft.com/office/drawing/2014/main" id="{9F3FF007-A008-52A8-BACE-AF9068D76278}"/>
              </a:ext>
            </a:extLst>
          </p:cNvPr>
          <p:cNvPicPr>
            <a:picLocks noChangeAspect="1"/>
          </p:cNvPicPr>
          <p:nvPr/>
        </p:nvPicPr>
        <p:blipFill>
          <a:blip r:embed="rId3"/>
          <a:stretch>
            <a:fillRect/>
          </a:stretch>
        </p:blipFill>
        <p:spPr>
          <a:xfrm>
            <a:off x="4421418" y="4368116"/>
            <a:ext cx="1639530" cy="1639530"/>
          </a:xfrm>
          <a:prstGeom prst="rect">
            <a:avLst/>
          </a:prstGeom>
        </p:spPr>
      </p:pic>
      <p:sp>
        <p:nvSpPr>
          <p:cNvPr id="3" name="Rechthoek: afgeronde hoeken 2">
            <a:extLst>
              <a:ext uri="{FF2B5EF4-FFF2-40B4-BE49-F238E27FC236}">
                <a16:creationId xmlns:a16="http://schemas.microsoft.com/office/drawing/2014/main" id="{A8ADC2D3-0392-1AAB-F309-2BF86E1F74D8}"/>
              </a:ext>
            </a:extLst>
          </p:cNvPr>
          <p:cNvSpPr/>
          <p:nvPr/>
        </p:nvSpPr>
        <p:spPr>
          <a:xfrm>
            <a:off x="276225" y="276225"/>
            <a:ext cx="11630025" cy="62103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253E8947-CB98-0EE2-C10A-55FEF99CC3B3}"/>
              </a:ext>
            </a:extLst>
          </p:cNvPr>
          <p:cNvSpPr/>
          <p:nvPr/>
        </p:nvSpPr>
        <p:spPr>
          <a:xfrm>
            <a:off x="635077" y="2551935"/>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rPr>
              <a:t>Graduaatsopleiding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92D050"/>
                </a:solidFill>
                <a:effectLst/>
                <a:uLnTx/>
                <a:uFillTx/>
                <a:latin typeface="Calibri" panose="020F0502020204030204"/>
                <a:ea typeface="+mn-ea"/>
                <a:cs typeface="+mn-cs"/>
              </a:rPr>
              <a:t>(+ HBO 5 Basisverpleegkunde)</a:t>
            </a:r>
            <a:endPar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90 - 120sp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7B95F89A-D297-28C8-32D1-BDD2389FEB8A}"/>
              </a:ext>
            </a:extLst>
          </p:cNvPr>
          <p:cNvSpPr/>
          <p:nvPr/>
        </p:nvSpPr>
        <p:spPr>
          <a:xfrm>
            <a:off x="4595004" y="2551935"/>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Professionele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PBA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D27523ED-3E5F-7802-A0F3-BDC39B10AE2F}"/>
              </a:ext>
            </a:extLst>
          </p:cNvPr>
          <p:cNvSpPr/>
          <p:nvPr/>
        </p:nvSpPr>
        <p:spPr>
          <a:xfrm>
            <a:off x="8390131" y="2494335"/>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Academische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ABA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55E37F93-4D6A-BBF7-E4CD-B7127FE550B1}"/>
              </a:ext>
            </a:extLst>
          </p:cNvPr>
          <p:cNvSpPr/>
          <p:nvPr/>
        </p:nvSpPr>
        <p:spPr>
          <a:xfrm>
            <a:off x="8390131" y="1369466"/>
            <a:ext cx="3001992"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ma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cxnSp>
        <p:nvCxnSpPr>
          <p:cNvPr id="28" name="Rechte verbindingslijn met pijl 27">
            <a:extLst>
              <a:ext uri="{FF2B5EF4-FFF2-40B4-BE49-F238E27FC236}">
                <a16:creationId xmlns:a16="http://schemas.microsoft.com/office/drawing/2014/main" id="{2C281D24-CF39-A1CA-91E1-119A98BC317F}"/>
              </a:ext>
            </a:extLst>
          </p:cNvPr>
          <p:cNvCxnSpPr>
            <a:stCxn id="8" idx="0"/>
          </p:cNvCxnSpPr>
          <p:nvPr/>
        </p:nvCxnSpPr>
        <p:spPr>
          <a:xfrm flipV="1">
            <a:off x="9891127" y="2154380"/>
            <a:ext cx="0" cy="339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versnelling instellen wiel tandwiel pictogram witte achtergrond 4057334 -  Download Free Vectors, Vector Bestanden, Ontwerpen Templates">
            <a:extLst>
              <a:ext uri="{FF2B5EF4-FFF2-40B4-BE49-F238E27FC236}">
                <a16:creationId xmlns:a16="http://schemas.microsoft.com/office/drawing/2014/main" id="{68ABE420-C040-634F-D116-5447AA8411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33" t="23888" r="23018" b="22667"/>
          <a:stretch/>
        </p:blipFill>
        <p:spPr bwMode="auto">
          <a:xfrm>
            <a:off x="558955" y="4414320"/>
            <a:ext cx="1368906" cy="14137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versnelling instellen wiel tandwiel pictogram witte achtergrond 4057334 -  Download Free Vectors, Vector Bestanden, Ontwerpen Templates">
            <a:extLst>
              <a:ext uri="{FF2B5EF4-FFF2-40B4-BE49-F238E27FC236}">
                <a16:creationId xmlns:a16="http://schemas.microsoft.com/office/drawing/2014/main" id="{BA8D2515-377A-35EF-3C47-09FEB33CB0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33" t="23888" r="23018" b="22667"/>
          <a:stretch/>
        </p:blipFill>
        <p:spPr bwMode="auto">
          <a:xfrm>
            <a:off x="1927861" y="4443027"/>
            <a:ext cx="1368906" cy="14137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versnelling instellen wiel tandwiel pictogram witte achtergrond 4057334 -  Download Free Vectors, Vector Bestanden, Ontwerpen Templates">
            <a:extLst>
              <a:ext uri="{FF2B5EF4-FFF2-40B4-BE49-F238E27FC236}">
                <a16:creationId xmlns:a16="http://schemas.microsoft.com/office/drawing/2014/main" id="{5767BEA4-D80A-DF46-7A89-9DD03111D4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33" t="23888" r="23018" b="22667"/>
          <a:stretch/>
        </p:blipFill>
        <p:spPr bwMode="auto">
          <a:xfrm>
            <a:off x="6207225" y="4480989"/>
            <a:ext cx="1368906" cy="1413784"/>
          </a:xfrm>
          <a:prstGeom prst="rect">
            <a:avLst/>
          </a:prstGeom>
          <a:noFill/>
          <a:extLst>
            <a:ext uri="{909E8E84-426E-40DD-AFC4-6F175D3DCCD1}">
              <a14:hiddenFill xmlns:a14="http://schemas.microsoft.com/office/drawing/2010/main">
                <a:solidFill>
                  <a:srgbClr val="FFFFFF"/>
                </a:solidFill>
              </a14:hiddenFill>
            </a:ext>
          </a:extLst>
        </p:spPr>
      </p:pic>
      <p:pic>
        <p:nvPicPr>
          <p:cNvPr id="35" name="Afbeelding 7" descr="Afbeelding met tekst&#10;&#10;Automatisch gegenereerde beschrijving">
            <a:extLst>
              <a:ext uri="{FF2B5EF4-FFF2-40B4-BE49-F238E27FC236}">
                <a16:creationId xmlns:a16="http://schemas.microsoft.com/office/drawing/2014/main" id="{CC3482CB-EB12-25BE-6C2C-ABEAC08B5ABC}"/>
              </a:ext>
            </a:extLst>
          </p:cNvPr>
          <p:cNvPicPr>
            <a:picLocks noChangeAspect="1"/>
          </p:cNvPicPr>
          <p:nvPr/>
        </p:nvPicPr>
        <p:blipFill>
          <a:blip r:embed="rId3"/>
          <a:stretch>
            <a:fillRect/>
          </a:stretch>
        </p:blipFill>
        <p:spPr>
          <a:xfrm>
            <a:off x="8390131" y="4264923"/>
            <a:ext cx="1639530" cy="1639530"/>
          </a:xfrm>
          <a:prstGeom prst="rect">
            <a:avLst/>
          </a:prstGeom>
        </p:spPr>
      </p:pic>
      <p:pic>
        <p:nvPicPr>
          <p:cNvPr id="36" name="Afbeelding 7" descr="Afbeelding met tekst&#10;&#10;Automatisch gegenereerde beschrijving">
            <a:extLst>
              <a:ext uri="{FF2B5EF4-FFF2-40B4-BE49-F238E27FC236}">
                <a16:creationId xmlns:a16="http://schemas.microsoft.com/office/drawing/2014/main" id="{EB83AB67-BD05-A65A-0B43-C1AADF1C740D}"/>
              </a:ext>
            </a:extLst>
          </p:cNvPr>
          <p:cNvPicPr>
            <a:picLocks noChangeAspect="1"/>
          </p:cNvPicPr>
          <p:nvPr/>
        </p:nvPicPr>
        <p:blipFill>
          <a:blip r:embed="rId3"/>
          <a:stretch>
            <a:fillRect/>
          </a:stretch>
        </p:blipFill>
        <p:spPr>
          <a:xfrm>
            <a:off x="9925923" y="4218002"/>
            <a:ext cx="1639530" cy="1639530"/>
          </a:xfrm>
          <a:prstGeom prst="rect">
            <a:avLst/>
          </a:prstGeom>
        </p:spPr>
      </p:pic>
    </p:spTree>
    <p:extLst>
      <p:ext uri="{BB962C8B-B14F-4D97-AF65-F5344CB8AC3E}">
        <p14:creationId xmlns:p14="http://schemas.microsoft.com/office/powerpoint/2010/main" val="164545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DEE9D-2AD3-6C7F-3978-C29B294A4F3A}"/>
              </a:ext>
            </a:extLst>
          </p:cNvPr>
          <p:cNvSpPr>
            <a:spLocks noGrp="1"/>
          </p:cNvSpPr>
          <p:nvPr>
            <p:ph type="title"/>
          </p:nvPr>
        </p:nvSpPr>
        <p:spPr/>
        <p:txBody>
          <a:bodyPr/>
          <a:lstStyle/>
          <a:p>
            <a:endParaRPr lang="nl-BE"/>
          </a:p>
        </p:txBody>
      </p:sp>
      <p:pic>
        <p:nvPicPr>
          <p:cNvPr id="5" name="Tijdelijke aanduiding voor inhoud 4">
            <a:extLst>
              <a:ext uri="{FF2B5EF4-FFF2-40B4-BE49-F238E27FC236}">
                <a16:creationId xmlns:a16="http://schemas.microsoft.com/office/drawing/2014/main" id="{0221D013-FADF-F5DB-1A94-42F232C2DFCB}"/>
              </a:ext>
            </a:extLst>
          </p:cNvPr>
          <p:cNvPicPr>
            <a:picLocks noGrp="1" noChangeAspect="1"/>
          </p:cNvPicPr>
          <p:nvPr>
            <p:ph idx="1"/>
          </p:nvPr>
        </p:nvPicPr>
        <p:blipFill>
          <a:blip r:embed="rId2"/>
          <a:stretch>
            <a:fillRect/>
          </a:stretch>
        </p:blipFill>
        <p:spPr>
          <a:xfrm>
            <a:off x="1788900" y="2409713"/>
            <a:ext cx="7970677" cy="2896506"/>
          </a:xfrm>
        </p:spPr>
      </p:pic>
      <p:sp>
        <p:nvSpPr>
          <p:cNvPr id="6" name="Ovaal 5">
            <a:extLst>
              <a:ext uri="{FF2B5EF4-FFF2-40B4-BE49-F238E27FC236}">
                <a16:creationId xmlns:a16="http://schemas.microsoft.com/office/drawing/2014/main" id="{A68355A6-ED81-5F8A-973B-B2FD7B43E8FD}"/>
              </a:ext>
            </a:extLst>
          </p:cNvPr>
          <p:cNvSpPr/>
          <p:nvPr/>
        </p:nvSpPr>
        <p:spPr>
          <a:xfrm>
            <a:off x="1897621" y="2076225"/>
            <a:ext cx="2401162" cy="114513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89538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6E36899-7295-BA50-502C-2A35F75C578E}"/>
              </a:ext>
            </a:extLst>
          </p:cNvPr>
          <p:cNvPicPr>
            <a:picLocks noGrp="1" noChangeAspect="1"/>
          </p:cNvPicPr>
          <p:nvPr>
            <p:ph idx="1"/>
          </p:nvPr>
        </p:nvPicPr>
        <p:blipFill>
          <a:blip r:embed="rId2"/>
          <a:stretch>
            <a:fillRect/>
          </a:stretch>
        </p:blipFill>
        <p:spPr>
          <a:xfrm>
            <a:off x="643467" y="1725083"/>
            <a:ext cx="10905066" cy="3407832"/>
          </a:xfrm>
          <a:prstGeom prst="rect">
            <a:avLst/>
          </a:prstGeom>
        </p:spPr>
      </p:pic>
      <p:sp>
        <p:nvSpPr>
          <p:cNvPr id="8" name="Ovaal 7">
            <a:extLst>
              <a:ext uri="{FF2B5EF4-FFF2-40B4-BE49-F238E27FC236}">
                <a16:creationId xmlns:a16="http://schemas.microsoft.com/office/drawing/2014/main" id="{115B689B-67D0-5A19-EE11-DF22A12359F4}"/>
              </a:ext>
            </a:extLst>
          </p:cNvPr>
          <p:cNvSpPr/>
          <p:nvPr/>
        </p:nvSpPr>
        <p:spPr>
          <a:xfrm>
            <a:off x="4270786" y="3429000"/>
            <a:ext cx="2054710" cy="78799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53745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C9890-D5AF-BFBA-367B-B24DE3F2B497}"/>
              </a:ext>
            </a:extLst>
          </p:cNvPr>
          <p:cNvSpPr>
            <a:spLocks noGrp="1"/>
          </p:cNvSpPr>
          <p:nvPr>
            <p:ph type="title"/>
          </p:nvPr>
        </p:nvSpPr>
        <p:spPr/>
        <p:txBody>
          <a:bodyPr/>
          <a:lstStyle/>
          <a:p>
            <a:endParaRPr lang="nl-BE"/>
          </a:p>
        </p:txBody>
      </p:sp>
      <p:pic>
        <p:nvPicPr>
          <p:cNvPr id="9" name="Tijdelijke aanduiding voor inhoud 8">
            <a:extLst>
              <a:ext uri="{FF2B5EF4-FFF2-40B4-BE49-F238E27FC236}">
                <a16:creationId xmlns:a16="http://schemas.microsoft.com/office/drawing/2014/main" id="{6F9B21B9-2133-B517-9694-718247DCA960}"/>
              </a:ext>
            </a:extLst>
          </p:cNvPr>
          <p:cNvPicPr>
            <a:picLocks noGrp="1" noChangeAspect="1"/>
          </p:cNvPicPr>
          <p:nvPr>
            <p:ph idx="1"/>
          </p:nvPr>
        </p:nvPicPr>
        <p:blipFill>
          <a:blip r:embed="rId2"/>
          <a:stretch>
            <a:fillRect/>
          </a:stretch>
        </p:blipFill>
        <p:spPr>
          <a:xfrm>
            <a:off x="1341437" y="2205831"/>
            <a:ext cx="9439275" cy="3590925"/>
          </a:xfrm>
        </p:spPr>
      </p:pic>
      <p:sp>
        <p:nvSpPr>
          <p:cNvPr id="10" name="Pijl: rechts 9">
            <a:extLst>
              <a:ext uri="{FF2B5EF4-FFF2-40B4-BE49-F238E27FC236}">
                <a16:creationId xmlns:a16="http://schemas.microsoft.com/office/drawing/2014/main" id="{EBDD9431-509C-456C-136A-C04599A00117}"/>
              </a:ext>
            </a:extLst>
          </p:cNvPr>
          <p:cNvSpPr/>
          <p:nvPr/>
        </p:nvSpPr>
        <p:spPr>
          <a:xfrm>
            <a:off x="658791" y="3633039"/>
            <a:ext cx="978408" cy="3682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70519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2F274-D135-70B2-72B0-DCEA8916B049}"/>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9DBEFB58-38B1-8E5F-B1F4-06C1E6E8E74D}"/>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CAE245A6-45E2-D16B-B412-A27B10F6DF30}"/>
              </a:ext>
            </a:extLst>
          </p:cNvPr>
          <p:cNvPicPr>
            <a:picLocks noChangeAspect="1"/>
          </p:cNvPicPr>
          <p:nvPr/>
        </p:nvPicPr>
        <p:blipFill>
          <a:blip r:embed="rId2"/>
          <a:stretch>
            <a:fillRect/>
          </a:stretch>
        </p:blipFill>
        <p:spPr>
          <a:xfrm>
            <a:off x="117793" y="365125"/>
            <a:ext cx="11952287" cy="6127751"/>
          </a:xfrm>
          <a:prstGeom prst="rect">
            <a:avLst/>
          </a:prstGeom>
        </p:spPr>
      </p:pic>
    </p:spTree>
    <p:extLst>
      <p:ext uri="{BB962C8B-B14F-4D97-AF65-F5344CB8AC3E}">
        <p14:creationId xmlns:p14="http://schemas.microsoft.com/office/powerpoint/2010/main" val="300448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p:txBody>
          <a:bodyPr>
            <a:normAutofit fontScale="90000"/>
          </a:bodyPr>
          <a:lstStyle/>
          <a:p>
            <a:r>
              <a:rPr lang="nl-NL" dirty="0">
                <a:solidFill>
                  <a:srgbClr val="1D71B8"/>
                </a:solidFill>
              </a:rPr>
              <a:t>HBO 5 basisverpleegkunde</a:t>
            </a:r>
            <a:endParaRPr lang="nl-BE" dirty="0">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p:txBody>
          <a:bodyPr>
            <a:normAutofit/>
          </a:bodyPr>
          <a:lstStyle/>
          <a:p>
            <a:r>
              <a:rPr lang="nl-NL" dirty="0"/>
              <a:t>Graduaatsopleiding (S.O.)</a:t>
            </a:r>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053" y="4260699"/>
            <a:ext cx="3177887" cy="2304000"/>
          </a:xfrm>
          <a:prstGeom prst="rect">
            <a:avLst/>
          </a:prstGeom>
        </p:spPr>
      </p:pic>
      <p:pic>
        <p:nvPicPr>
          <p:cNvPr id="7" name="Afbeelding 6">
            <a:extLst>
              <a:ext uri="{FF2B5EF4-FFF2-40B4-BE49-F238E27FC236}">
                <a16:creationId xmlns:a16="http://schemas.microsoft.com/office/drawing/2014/main" id="{F1444BEF-EB47-4B40-B19C-464DBEAD2E17}"/>
              </a:ext>
            </a:extLst>
          </p:cNvPr>
          <p:cNvPicPr>
            <a:picLocks noChangeAspect="1"/>
          </p:cNvPicPr>
          <p:nvPr/>
        </p:nvPicPr>
        <p:blipFill>
          <a:blip r:embed="rId4"/>
          <a:stretch>
            <a:fillRect/>
          </a:stretch>
        </p:blipFill>
        <p:spPr>
          <a:xfrm>
            <a:off x="8809382" y="4363278"/>
            <a:ext cx="2881884" cy="2089404"/>
          </a:xfrm>
          <a:prstGeom prst="rect">
            <a:avLst/>
          </a:prstGeom>
        </p:spPr>
      </p:pic>
    </p:spTree>
    <p:extLst>
      <p:ext uri="{BB962C8B-B14F-4D97-AF65-F5344CB8AC3E}">
        <p14:creationId xmlns:p14="http://schemas.microsoft.com/office/powerpoint/2010/main" val="2661642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1D90B-CB63-4294-B527-77CE2AF04410}"/>
              </a:ext>
            </a:extLst>
          </p:cNvPr>
          <p:cNvSpPr>
            <a:spLocks noGrp="1"/>
          </p:cNvSpPr>
          <p:nvPr>
            <p:ph type="title"/>
          </p:nvPr>
        </p:nvSpPr>
        <p:spPr/>
        <p:txBody>
          <a:bodyPr/>
          <a:lstStyle/>
          <a:p>
            <a:pPr algn="ctr"/>
            <a:r>
              <a:rPr lang="nl-NL" dirty="0"/>
              <a:t>WAT?  </a:t>
            </a:r>
            <a:endParaRPr lang="nl-BE" dirty="0"/>
          </a:p>
        </p:txBody>
      </p:sp>
      <p:sp>
        <p:nvSpPr>
          <p:cNvPr id="3" name="Tijdelijke aanduiding voor inhoud 2">
            <a:extLst>
              <a:ext uri="{FF2B5EF4-FFF2-40B4-BE49-F238E27FC236}">
                <a16:creationId xmlns:a16="http://schemas.microsoft.com/office/drawing/2014/main" id="{B39C0B20-902F-4662-9DAF-2712033926C4}"/>
              </a:ext>
            </a:extLst>
          </p:cNvPr>
          <p:cNvSpPr>
            <a:spLocks noGrp="1"/>
          </p:cNvSpPr>
          <p:nvPr>
            <p:ph idx="1"/>
          </p:nvPr>
        </p:nvSpPr>
        <p:spPr/>
        <p:txBody>
          <a:bodyPr>
            <a:normAutofit lnSpcReduction="10000"/>
          </a:bodyPr>
          <a:lstStyle/>
          <a:p>
            <a:pPr>
              <a:buFont typeface="Arial" panose="020B0604020202020204" pitchFamily="34" charset="0"/>
              <a:buChar char="•"/>
            </a:pPr>
            <a:r>
              <a:rPr lang="nl-NL" dirty="0"/>
              <a:t>Organisatie vanuit het Secundair Onderwijs</a:t>
            </a:r>
          </a:p>
          <a:p>
            <a:pPr>
              <a:buFont typeface="Arial" panose="020B0604020202020204" pitchFamily="34" charset="0"/>
              <a:buChar char="•"/>
            </a:pPr>
            <a:r>
              <a:rPr lang="nl-NL" dirty="0"/>
              <a:t>MAAR behoort tot het Hoger Onderwijs</a:t>
            </a:r>
          </a:p>
          <a:p>
            <a:pPr>
              <a:buFont typeface="Arial" panose="020B0604020202020204" pitchFamily="34" charset="0"/>
              <a:buChar char="•"/>
            </a:pPr>
            <a:r>
              <a:rPr lang="nl-NL" dirty="0"/>
              <a:t>Duur: 3 jaar</a:t>
            </a:r>
          </a:p>
          <a:p>
            <a:pPr>
              <a:buFont typeface="Arial" panose="020B0604020202020204" pitchFamily="34" charset="0"/>
              <a:buChar char="•"/>
            </a:pPr>
            <a:r>
              <a:rPr lang="nl-NL" dirty="0"/>
              <a:t>5 modules verspreid over 6 semesters</a:t>
            </a:r>
          </a:p>
          <a:p>
            <a:pPr lvl="1">
              <a:buFont typeface="Arial" panose="020B0604020202020204" pitchFamily="34" charset="0"/>
              <a:buChar char="•"/>
            </a:pPr>
            <a:r>
              <a:rPr lang="nl-NL" dirty="0"/>
              <a:t>Initiatie verpleegkunde</a:t>
            </a:r>
          </a:p>
          <a:p>
            <a:pPr lvl="1">
              <a:buFont typeface="Arial" panose="020B0604020202020204" pitchFamily="34" charset="0"/>
              <a:buChar char="•"/>
            </a:pPr>
            <a:r>
              <a:rPr lang="nl-NL" dirty="0"/>
              <a:t>Verpleegkundige basiszorg</a:t>
            </a:r>
          </a:p>
          <a:p>
            <a:pPr lvl="1">
              <a:buFont typeface="Arial" panose="020B0604020202020204" pitchFamily="34" charset="0"/>
              <a:buChar char="•"/>
            </a:pPr>
            <a:r>
              <a:rPr lang="nl-NL" dirty="0"/>
              <a:t>Oriëntatie algemene gezondheidszorg</a:t>
            </a:r>
          </a:p>
          <a:p>
            <a:pPr lvl="1">
              <a:buFont typeface="Arial" panose="020B0604020202020204" pitchFamily="34" charset="0"/>
              <a:buChar char="•"/>
            </a:pPr>
            <a:r>
              <a:rPr lang="nl-NL" dirty="0"/>
              <a:t>Oriëntatie ouderenzorg en geestelijke gezondheidszorg</a:t>
            </a:r>
          </a:p>
          <a:p>
            <a:pPr lvl="1">
              <a:buFont typeface="Arial" panose="020B0604020202020204" pitchFamily="34" charset="0"/>
              <a:buChar char="•"/>
            </a:pPr>
            <a:r>
              <a:rPr lang="nl-NL" dirty="0"/>
              <a:t>Toegepaste verpleegkunde</a:t>
            </a:r>
          </a:p>
          <a:p>
            <a:pPr>
              <a:buFont typeface="Arial" panose="020B0604020202020204" pitchFamily="34" charset="0"/>
              <a:buChar char="•"/>
            </a:pPr>
            <a:r>
              <a:rPr lang="nl-NL" dirty="0"/>
              <a:t>Sterk praktijkgericht, veel stages (vb. 4 weken les, 4 weken stage)</a:t>
            </a:r>
          </a:p>
          <a:p>
            <a:pPr>
              <a:buFont typeface="Arial" panose="020B0604020202020204" pitchFamily="34" charset="0"/>
              <a:buChar char="•"/>
            </a:pPr>
            <a:endParaRPr lang="nl-NL" dirty="0"/>
          </a:p>
          <a:p>
            <a:pPr>
              <a:buFont typeface="Arial" panose="020B0604020202020204" pitchFamily="34" charset="0"/>
              <a:buChar char="•"/>
            </a:pPr>
            <a:endParaRPr lang="nl-NL" dirty="0"/>
          </a:p>
          <a:p>
            <a:pPr marL="0" indent="0">
              <a:buNone/>
            </a:pPr>
            <a:endParaRPr lang="nl-BE" dirty="0"/>
          </a:p>
        </p:txBody>
      </p:sp>
    </p:spTree>
    <p:extLst>
      <p:ext uri="{BB962C8B-B14F-4D97-AF65-F5344CB8AC3E}">
        <p14:creationId xmlns:p14="http://schemas.microsoft.com/office/powerpoint/2010/main" val="2678049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5DFB5-0686-DAA9-3CBC-16BA2F7CF696}"/>
              </a:ext>
            </a:extLst>
          </p:cNvPr>
          <p:cNvSpPr>
            <a:spLocks noGrp="1"/>
          </p:cNvSpPr>
          <p:nvPr>
            <p:ph type="title"/>
          </p:nvPr>
        </p:nvSpPr>
        <p:spPr/>
        <p:txBody>
          <a:bodyPr/>
          <a:lstStyle/>
          <a:p>
            <a:r>
              <a:rPr lang="nl-NL" dirty="0"/>
              <a:t>HBO5 verpleegkunde </a:t>
            </a:r>
            <a:endParaRPr lang="nl-BE" dirty="0"/>
          </a:p>
        </p:txBody>
      </p:sp>
      <p:sp>
        <p:nvSpPr>
          <p:cNvPr id="3" name="Tijdelijke aanduiding voor inhoud 2">
            <a:extLst>
              <a:ext uri="{FF2B5EF4-FFF2-40B4-BE49-F238E27FC236}">
                <a16:creationId xmlns:a16="http://schemas.microsoft.com/office/drawing/2014/main" id="{CF5893EE-631F-3F42-0841-6B1BA9A847D6}"/>
              </a:ext>
            </a:extLst>
          </p:cNvPr>
          <p:cNvSpPr>
            <a:spLocks noGrp="1"/>
          </p:cNvSpPr>
          <p:nvPr>
            <p:ph idx="1"/>
          </p:nvPr>
        </p:nvSpPr>
        <p:spPr/>
        <p:txBody>
          <a:bodyPr/>
          <a:lstStyle/>
          <a:p>
            <a:pPr marL="0" indent="0">
              <a:buNone/>
            </a:pPr>
            <a:r>
              <a:rPr lang="nl-NL" dirty="0"/>
              <a:t>Waar?</a:t>
            </a:r>
          </a:p>
          <a:p>
            <a:r>
              <a:rPr lang="nl-NL" dirty="0"/>
              <a:t>Sint Guido, Anderlecht</a:t>
            </a:r>
          </a:p>
          <a:p>
            <a:r>
              <a:rPr lang="nl-NL" dirty="0" err="1"/>
              <a:t>Busleyden</a:t>
            </a:r>
            <a:r>
              <a:rPr lang="nl-NL" dirty="0"/>
              <a:t> Atheneum (Erasmus), Jette</a:t>
            </a:r>
          </a:p>
          <a:p>
            <a:r>
              <a:rPr lang="nl-NL" dirty="0"/>
              <a:t>Sint Augustinus instituut, Aalst</a:t>
            </a:r>
          </a:p>
          <a:p>
            <a:r>
              <a:rPr lang="nl-NL" dirty="0" err="1"/>
              <a:t>Vesaliusinstituut</a:t>
            </a:r>
            <a:r>
              <a:rPr lang="nl-NL" dirty="0"/>
              <a:t>, Aalst</a:t>
            </a:r>
          </a:p>
          <a:p>
            <a:pPr marL="0" indent="0">
              <a:buNone/>
            </a:pPr>
            <a:r>
              <a:rPr lang="nl-NL" dirty="0"/>
              <a:t>Wat behaal je?</a:t>
            </a:r>
          </a:p>
          <a:p>
            <a:r>
              <a:rPr lang="nl-NL"/>
              <a:t>Graduaatsdiploma basisverpleegkunde</a:t>
            </a:r>
            <a:endParaRPr lang="nl-NL" dirty="0"/>
          </a:p>
          <a:p>
            <a:pPr marL="0" indent="0">
              <a:buNone/>
            </a:pPr>
            <a:r>
              <a:rPr lang="nl-NL" dirty="0"/>
              <a:t> </a:t>
            </a:r>
          </a:p>
          <a:p>
            <a:pPr marL="0" indent="0">
              <a:buNone/>
            </a:pPr>
            <a:endParaRPr lang="nl-BE" dirty="0"/>
          </a:p>
        </p:txBody>
      </p:sp>
    </p:spTree>
    <p:extLst>
      <p:ext uri="{BB962C8B-B14F-4D97-AF65-F5344CB8AC3E}">
        <p14:creationId xmlns:p14="http://schemas.microsoft.com/office/powerpoint/2010/main" val="4234813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5DFB5-0686-DAA9-3CBC-16BA2F7CF696}"/>
              </a:ext>
            </a:extLst>
          </p:cNvPr>
          <p:cNvSpPr>
            <a:spLocks noGrp="1"/>
          </p:cNvSpPr>
          <p:nvPr>
            <p:ph type="title"/>
          </p:nvPr>
        </p:nvSpPr>
        <p:spPr/>
        <p:txBody>
          <a:bodyPr/>
          <a:lstStyle/>
          <a:p>
            <a:r>
              <a:rPr lang="nl-NL" dirty="0"/>
              <a:t>HBO5 verpleegkunde </a:t>
            </a:r>
            <a:endParaRPr lang="nl-BE" dirty="0"/>
          </a:p>
        </p:txBody>
      </p:sp>
      <p:sp>
        <p:nvSpPr>
          <p:cNvPr id="3" name="Tijdelijke aanduiding voor inhoud 2">
            <a:extLst>
              <a:ext uri="{FF2B5EF4-FFF2-40B4-BE49-F238E27FC236}">
                <a16:creationId xmlns:a16="http://schemas.microsoft.com/office/drawing/2014/main" id="{CF5893EE-631F-3F42-0841-6B1BA9A847D6}"/>
              </a:ext>
            </a:extLst>
          </p:cNvPr>
          <p:cNvSpPr>
            <a:spLocks noGrp="1"/>
          </p:cNvSpPr>
          <p:nvPr>
            <p:ph idx="1"/>
          </p:nvPr>
        </p:nvSpPr>
        <p:spPr/>
        <p:txBody>
          <a:bodyPr/>
          <a:lstStyle/>
          <a:p>
            <a:pPr marL="0" indent="0">
              <a:buNone/>
            </a:pPr>
            <a:r>
              <a:rPr lang="nl-NL" dirty="0"/>
              <a:t>Wat na..?</a:t>
            </a:r>
          </a:p>
          <a:p>
            <a:r>
              <a:rPr lang="nl-NL" dirty="0"/>
              <a:t>Gaan werken als verpleegkundige</a:t>
            </a:r>
          </a:p>
          <a:p>
            <a:r>
              <a:rPr lang="nl-NL" dirty="0"/>
              <a:t>Verder studeren:</a:t>
            </a:r>
          </a:p>
          <a:p>
            <a:pPr lvl="1"/>
            <a:r>
              <a:rPr lang="nl-NL" dirty="0"/>
              <a:t>Via verkort traject overstap naar prof. bachelor</a:t>
            </a:r>
          </a:p>
          <a:p>
            <a:pPr marL="0" indent="0">
              <a:buNone/>
            </a:pPr>
            <a:r>
              <a:rPr lang="nl-NL" dirty="0"/>
              <a:t> </a:t>
            </a:r>
          </a:p>
          <a:p>
            <a:pPr marL="0" indent="0">
              <a:buNone/>
            </a:pPr>
            <a:endParaRPr lang="nl-BE" dirty="0"/>
          </a:p>
        </p:txBody>
      </p:sp>
    </p:spTree>
    <p:extLst>
      <p:ext uri="{BB962C8B-B14F-4D97-AF65-F5344CB8AC3E}">
        <p14:creationId xmlns:p14="http://schemas.microsoft.com/office/powerpoint/2010/main" val="2239110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2768600" y="360363"/>
            <a:ext cx="7899400" cy="1123950"/>
          </a:xfrm>
        </p:spPr>
        <p:txBody>
          <a:bodyPr>
            <a:normAutofit/>
          </a:bodyPr>
          <a:lstStyle/>
          <a:p>
            <a:r>
              <a:rPr lang="nl-BE" sz="4000" dirty="0">
                <a:solidFill>
                  <a:srgbClr val="0070C0"/>
                </a:solidFill>
                <a:latin typeface="Arial Black" pitchFamily="34" charset="0"/>
              </a:rPr>
              <a:t>Contactgegevens</a:t>
            </a:r>
            <a:endParaRPr lang="nl-NL" sz="4000" dirty="0">
              <a:solidFill>
                <a:srgbClr val="0070C0"/>
              </a:solidFill>
            </a:endParaRPr>
          </a:p>
        </p:txBody>
      </p:sp>
      <p:sp>
        <p:nvSpPr>
          <p:cNvPr id="3" name="Tekstvak 2">
            <a:extLst>
              <a:ext uri="{FF2B5EF4-FFF2-40B4-BE49-F238E27FC236}">
                <a16:creationId xmlns:a16="http://schemas.microsoft.com/office/drawing/2014/main" id="{EBE75E7C-7C81-4BDB-8118-0B22EB31761C}"/>
              </a:ext>
            </a:extLst>
          </p:cNvPr>
          <p:cNvSpPr txBox="1"/>
          <p:nvPr/>
        </p:nvSpPr>
        <p:spPr>
          <a:xfrm>
            <a:off x="2168578" y="1529915"/>
            <a:ext cx="7540052" cy="2831544"/>
          </a:xfrm>
          <a:prstGeom prst="rect">
            <a:avLst/>
          </a:prstGeom>
          <a:noFill/>
        </p:spPr>
        <p:txBody>
          <a:bodyPr wrap="square" rtlCol="0">
            <a:spAutoFit/>
          </a:bodyPr>
          <a:lstStyle/>
          <a:p>
            <a:pPr marL="203200" defTabSz="457200"/>
            <a:r>
              <a:rPr lang="nl-BE" sz="3200" dirty="0">
                <a:solidFill>
                  <a:srgbClr val="70AD47"/>
                </a:solidFill>
                <a:latin typeface="Calibri"/>
                <a:ea typeface="Calibri"/>
                <a:cs typeface="Calibri"/>
              </a:rPr>
              <a:t>Conny Herzeel</a:t>
            </a:r>
          </a:p>
          <a:p>
            <a:pPr marL="203200" defTabSz="457200"/>
            <a:r>
              <a:rPr lang="nl-BE" sz="3200" dirty="0">
                <a:solidFill>
                  <a:srgbClr val="70AD47"/>
                </a:solidFill>
                <a:latin typeface="Calibri"/>
                <a:ea typeface="Calibri"/>
                <a:cs typeface="Calibri"/>
                <a:hlinkClick r:id="rId3"/>
              </a:rPr>
              <a:t>c.herzeel@vclbpb.be</a:t>
            </a:r>
            <a:endParaRPr lang="nl-BE" sz="3200" dirty="0">
              <a:solidFill>
                <a:srgbClr val="70AD47"/>
              </a:solidFill>
              <a:latin typeface="Calibri"/>
              <a:ea typeface="Calibri"/>
              <a:cs typeface="Calibri"/>
            </a:endParaRPr>
          </a:p>
          <a:p>
            <a:pPr marL="203200" defTabSz="457200"/>
            <a:endParaRPr lang="nl-BE" sz="3200" dirty="0">
              <a:solidFill>
                <a:srgbClr val="70AD47"/>
              </a:solidFill>
              <a:latin typeface="Calibri"/>
              <a:ea typeface="Calibri"/>
              <a:cs typeface="Calibri"/>
            </a:endParaRPr>
          </a:p>
          <a:p>
            <a:pPr marL="203200" defTabSz="457200"/>
            <a:endParaRPr lang="nl-BE" sz="3200" dirty="0">
              <a:solidFill>
                <a:srgbClr val="70AD47"/>
              </a:solidFill>
              <a:latin typeface="Calibri"/>
              <a:ea typeface="Calibri"/>
              <a:cs typeface="Calibri"/>
            </a:endParaRPr>
          </a:p>
          <a:p>
            <a:pPr marL="203200" defTabSz="457200"/>
            <a:r>
              <a:rPr lang="nl-BE" sz="3200" dirty="0">
                <a:solidFill>
                  <a:srgbClr val="70AD47"/>
                </a:solidFill>
                <a:latin typeface="Calibri"/>
                <a:ea typeface="Calibri"/>
                <a:cs typeface="Calibri"/>
              </a:rPr>
              <a:t> via smartschool</a:t>
            </a:r>
          </a:p>
          <a:p>
            <a:pPr defTabSz="457200"/>
            <a:r>
              <a:rPr lang="nl-NL" dirty="0">
                <a:solidFill>
                  <a:prstClr val="black"/>
                </a:solidFill>
                <a:latin typeface="Calibri" panose="020F0502020204030204"/>
              </a:rPr>
              <a:t>         </a:t>
            </a:r>
            <a:endParaRPr lang="nl-BE" dirty="0">
              <a:solidFill>
                <a:prstClr val="black"/>
              </a:solidFill>
              <a:latin typeface="Calibri" panose="020F0502020204030204"/>
            </a:endParaRPr>
          </a:p>
        </p:txBody>
      </p:sp>
      <p:pic>
        <p:nvPicPr>
          <p:cNvPr id="4" name="Afbeelding 3">
            <a:extLst>
              <a:ext uri="{FF2B5EF4-FFF2-40B4-BE49-F238E27FC236}">
                <a16:creationId xmlns:a16="http://schemas.microsoft.com/office/drawing/2014/main" id="{31F2EBAB-066A-4DF7-A5E1-E29CC3CB0116}"/>
              </a:ext>
            </a:extLst>
          </p:cNvPr>
          <p:cNvPicPr>
            <a:picLocks noChangeAspect="1"/>
          </p:cNvPicPr>
          <p:nvPr/>
        </p:nvPicPr>
        <p:blipFill>
          <a:blip r:embed="rId4"/>
          <a:stretch>
            <a:fillRect/>
          </a:stretch>
        </p:blipFill>
        <p:spPr>
          <a:xfrm>
            <a:off x="7426351" y="4528154"/>
            <a:ext cx="2881884" cy="2089404"/>
          </a:xfrm>
          <a:prstGeom prst="rect">
            <a:avLst/>
          </a:prstGeom>
        </p:spPr>
      </p:pic>
    </p:spTree>
    <p:extLst>
      <p:ext uri="{BB962C8B-B14F-4D97-AF65-F5344CB8AC3E}">
        <p14:creationId xmlns:p14="http://schemas.microsoft.com/office/powerpoint/2010/main" val="2390205140"/>
      </p:ext>
    </p:extLst>
  </p:cSld>
  <p:clrMapOvr>
    <a:masterClrMapping/>
  </p:clrMapOvr>
  <p:transition advClick="0" advTm="30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2A67C7D-FF91-3FD5-26C2-FA6AA64EB3D9}"/>
              </a:ext>
            </a:extLst>
          </p:cNvPr>
          <p:cNvSpPr/>
          <p:nvPr/>
        </p:nvSpPr>
        <p:spPr>
          <a:xfrm>
            <a:off x="276225" y="276225"/>
            <a:ext cx="11630025" cy="62103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E043FDF8-B90D-AAC8-B06F-22598012D0CD}"/>
              </a:ext>
            </a:extLst>
          </p:cNvPr>
          <p:cNvSpPr/>
          <p:nvPr/>
        </p:nvSpPr>
        <p:spPr>
          <a:xfrm>
            <a:off x="932237"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rPr>
              <a:t>Graduaatsopleiding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92D050"/>
                </a:solidFill>
                <a:effectLst/>
                <a:uLnTx/>
                <a:uFillTx/>
                <a:latin typeface="Calibri" panose="020F0502020204030204"/>
                <a:ea typeface="+mn-ea"/>
                <a:cs typeface="+mn-cs"/>
              </a:rPr>
              <a:t>(+ HBO 5 </a:t>
            </a:r>
            <a:r>
              <a:rPr lang="nl-BE" sz="2000" dirty="0" err="1">
                <a:solidFill>
                  <a:srgbClr val="92D050"/>
                </a:solidFill>
                <a:latin typeface="Calibri" panose="020F0502020204030204"/>
              </a:rPr>
              <a:t>Basisv</a:t>
            </a:r>
            <a:r>
              <a:rPr kumimoji="0" lang="nl-BE" sz="2000" b="0" i="0" u="none" strike="noStrike" kern="1200" cap="none" spc="0" normalizeH="0" baseline="0" noProof="0" dirty="0" err="1">
                <a:ln>
                  <a:noFill/>
                </a:ln>
                <a:solidFill>
                  <a:srgbClr val="92D050"/>
                </a:solidFill>
                <a:effectLst/>
                <a:uLnTx/>
                <a:uFillTx/>
                <a:latin typeface="Calibri" panose="020F0502020204030204"/>
                <a:ea typeface="+mn-ea"/>
                <a:cs typeface="+mn-cs"/>
              </a:rPr>
              <a:t>erpleegkunde</a:t>
            </a:r>
            <a:r>
              <a:rPr kumimoji="0" lang="nl-BE" sz="2000" b="0" i="0" u="none" strike="noStrike" kern="1200" cap="none" spc="0" normalizeH="0" baseline="0" noProof="0" dirty="0">
                <a:ln>
                  <a:noFill/>
                </a:ln>
                <a:solidFill>
                  <a:srgbClr val="92D050"/>
                </a:solidFill>
                <a:effectLst/>
                <a:uLnTx/>
                <a:uFillTx/>
                <a:latin typeface="Calibri" panose="020F0502020204030204"/>
                <a:ea typeface="+mn-ea"/>
                <a:cs typeface="+mn-cs"/>
              </a:rPr>
              <a:t>)</a:t>
            </a:r>
            <a:endPar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90 - 120sp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B0E3E3D4-3A9E-0D6C-B173-A8878B30A61D}"/>
              </a:ext>
            </a:extLst>
          </p:cNvPr>
          <p:cNvSpPr/>
          <p:nvPr/>
        </p:nvSpPr>
        <p:spPr>
          <a:xfrm>
            <a:off x="4590241"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Professionele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PBA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D7569418-8631-23BF-7008-C81CACD7BD04}"/>
              </a:ext>
            </a:extLst>
          </p:cNvPr>
          <p:cNvSpPr/>
          <p:nvPr/>
        </p:nvSpPr>
        <p:spPr>
          <a:xfrm>
            <a:off x="8248245"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Academische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ABA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24F6A3BE-E827-3EF4-90FD-65CB5771E205}"/>
              </a:ext>
            </a:extLst>
          </p:cNvPr>
          <p:cNvSpPr/>
          <p:nvPr/>
        </p:nvSpPr>
        <p:spPr>
          <a:xfrm>
            <a:off x="10032429" y="586508"/>
            <a:ext cx="1217808"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Doctor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dr.</a:t>
            </a:r>
          </a:p>
        </p:txBody>
      </p:sp>
      <p:sp>
        <p:nvSpPr>
          <p:cNvPr id="9" name="Rechthoek 8">
            <a:extLst>
              <a:ext uri="{FF2B5EF4-FFF2-40B4-BE49-F238E27FC236}">
                <a16:creationId xmlns:a16="http://schemas.microsoft.com/office/drawing/2014/main" id="{74E3891D-5BDC-5BBC-126B-BDB41C2ABE43}"/>
              </a:ext>
            </a:extLst>
          </p:cNvPr>
          <p:cNvSpPr/>
          <p:nvPr/>
        </p:nvSpPr>
        <p:spPr>
          <a:xfrm>
            <a:off x="8696818" y="3007884"/>
            <a:ext cx="2553419"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ma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9DA1D578-2439-9D1F-2531-C66B298AB334}"/>
              </a:ext>
            </a:extLst>
          </p:cNvPr>
          <p:cNvSpPr/>
          <p:nvPr/>
        </p:nvSpPr>
        <p:spPr>
          <a:xfrm>
            <a:off x="6205174" y="3521379"/>
            <a:ext cx="2267357" cy="562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a:ln>
                  <a:noFill/>
                </a:ln>
                <a:solidFill>
                  <a:srgbClr val="92D050"/>
                </a:solidFill>
                <a:effectLst/>
                <a:uLnTx/>
                <a:uFillTx/>
                <a:latin typeface="Calibri" panose="020F0502020204030204"/>
                <a:ea typeface="+mn-ea"/>
                <a:cs typeface="+mn-cs"/>
              </a:rPr>
              <a:t>Schakelprogramma</a:t>
            </a:r>
            <a:endPar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45 tot 90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06820C90-7854-791B-735B-15A8E6F22650}"/>
              </a:ext>
            </a:extLst>
          </p:cNvPr>
          <p:cNvSpPr/>
          <p:nvPr/>
        </p:nvSpPr>
        <p:spPr>
          <a:xfrm>
            <a:off x="7340672" y="1467175"/>
            <a:ext cx="2655452"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Master-na-master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manama</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FB017FEA-3FFF-A41F-C13E-1581211CBB31}"/>
              </a:ext>
            </a:extLst>
          </p:cNvPr>
          <p:cNvSpPr/>
          <p:nvPr/>
        </p:nvSpPr>
        <p:spPr>
          <a:xfrm>
            <a:off x="4644179" y="2454900"/>
            <a:ext cx="2894116"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Bachelor-na-bachelor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banaba</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6AA8EE82-8E23-AD1C-3483-C020DA5F6AA3}"/>
              </a:ext>
            </a:extLst>
          </p:cNvPr>
          <p:cNvSpPr/>
          <p:nvPr/>
        </p:nvSpPr>
        <p:spPr>
          <a:xfrm>
            <a:off x="2423732" y="3688026"/>
            <a:ext cx="2220447" cy="541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Verkort traject</a:t>
            </a:r>
          </a:p>
        </p:txBody>
      </p:sp>
      <p:cxnSp>
        <p:nvCxnSpPr>
          <p:cNvPr id="20" name="Rechte verbindingslijn met pijl 19">
            <a:extLst>
              <a:ext uri="{FF2B5EF4-FFF2-40B4-BE49-F238E27FC236}">
                <a16:creationId xmlns:a16="http://schemas.microsoft.com/office/drawing/2014/main" id="{D11B9BA4-9833-8F52-A8B2-0C1031DB5BE2}"/>
              </a:ext>
            </a:extLst>
          </p:cNvPr>
          <p:cNvCxnSpPr>
            <a:cxnSpLocks/>
          </p:cNvCxnSpPr>
          <p:nvPr/>
        </p:nvCxnSpPr>
        <p:spPr>
          <a:xfrm flipH="1" flipV="1">
            <a:off x="10955547" y="3792798"/>
            <a:ext cx="8627" cy="7964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07C6AF91-2150-913F-D32F-299765A774F4}"/>
              </a:ext>
            </a:extLst>
          </p:cNvPr>
          <p:cNvCxnSpPr>
            <a:cxnSpLocks/>
          </p:cNvCxnSpPr>
          <p:nvPr/>
        </p:nvCxnSpPr>
        <p:spPr>
          <a:xfrm flipV="1">
            <a:off x="10946850" y="1371422"/>
            <a:ext cx="8697" cy="16364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6F294FF4-B566-A388-4890-A58D2C450C61}"/>
              </a:ext>
            </a:extLst>
          </p:cNvPr>
          <p:cNvCxnSpPr>
            <a:cxnSpLocks/>
          </p:cNvCxnSpPr>
          <p:nvPr/>
        </p:nvCxnSpPr>
        <p:spPr>
          <a:xfrm flipV="1">
            <a:off x="7392838" y="4084170"/>
            <a:ext cx="0" cy="50508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2E09EC77-A287-EE7E-E488-72734242F8E1}"/>
              </a:ext>
            </a:extLst>
          </p:cNvPr>
          <p:cNvCxnSpPr>
            <a:stCxn id="6" idx="0"/>
            <a:endCxn id="12" idx="2"/>
          </p:cNvCxnSpPr>
          <p:nvPr/>
        </p:nvCxnSpPr>
        <p:spPr>
          <a:xfrm flipV="1">
            <a:off x="6091237" y="3239814"/>
            <a:ext cx="0" cy="1349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DCF499BF-B701-3FF8-542A-D3184DADA381}"/>
              </a:ext>
            </a:extLst>
          </p:cNvPr>
          <p:cNvCxnSpPr>
            <a:cxnSpLocks/>
            <a:endCxn id="13" idx="2"/>
          </p:cNvCxnSpPr>
          <p:nvPr/>
        </p:nvCxnSpPr>
        <p:spPr>
          <a:xfrm flipV="1">
            <a:off x="3533956" y="4229940"/>
            <a:ext cx="0" cy="35931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Verbindingslijn: gebogen 38">
            <a:extLst>
              <a:ext uri="{FF2B5EF4-FFF2-40B4-BE49-F238E27FC236}">
                <a16:creationId xmlns:a16="http://schemas.microsoft.com/office/drawing/2014/main" id="{52C3B749-8682-4A40-433C-71F3C7EB67F2}"/>
              </a:ext>
            </a:extLst>
          </p:cNvPr>
          <p:cNvCxnSpPr>
            <a:stCxn id="13" idx="3"/>
          </p:cNvCxnSpPr>
          <p:nvPr/>
        </p:nvCxnSpPr>
        <p:spPr>
          <a:xfrm>
            <a:off x="4644179" y="3958983"/>
            <a:ext cx="583429" cy="630269"/>
          </a:xfrm>
          <a:prstGeom prst="bent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itel 1">
            <a:extLst>
              <a:ext uri="{FF2B5EF4-FFF2-40B4-BE49-F238E27FC236}">
                <a16:creationId xmlns:a16="http://schemas.microsoft.com/office/drawing/2014/main" id="{C42E7DA2-A378-73D8-C8F2-637480B6752A}"/>
              </a:ext>
            </a:extLst>
          </p:cNvPr>
          <p:cNvSpPr txBox="1">
            <a:spLocks/>
          </p:cNvSpPr>
          <p:nvPr/>
        </p:nvSpPr>
        <p:spPr>
          <a:xfrm>
            <a:off x="867990" y="83560"/>
            <a:ext cx="5931018" cy="1325563"/>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b="1" kern="1200">
                <a:solidFill>
                  <a:srgbClr val="1D71B8"/>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6000" b="1" i="0" u="none" strike="noStrike" kern="1200" cap="none" spc="0" normalizeH="0" baseline="0" noProof="0">
                <a:ln>
                  <a:noFill/>
                </a:ln>
                <a:solidFill>
                  <a:srgbClr val="1D71B8"/>
                </a:solidFill>
                <a:effectLst/>
                <a:uLnTx/>
                <a:uFillTx/>
                <a:latin typeface="Calibri" panose="020F0502020204030204" pitchFamily="34" charset="0"/>
                <a:ea typeface="+mj-ea"/>
                <a:cs typeface="Calibri" panose="020F0502020204030204" pitchFamily="34" charset="0"/>
              </a:rPr>
              <a:t>Structuur HO doorstroommogelijkheden</a:t>
            </a:r>
          </a:p>
        </p:txBody>
      </p:sp>
      <p:cxnSp>
        <p:nvCxnSpPr>
          <p:cNvPr id="32" name="Verbindingslijn: gebogen 31">
            <a:extLst>
              <a:ext uri="{FF2B5EF4-FFF2-40B4-BE49-F238E27FC236}">
                <a16:creationId xmlns:a16="http://schemas.microsoft.com/office/drawing/2014/main" id="{A7E4FDCB-88DD-7179-9E9D-ABA1514B81D0}"/>
              </a:ext>
            </a:extLst>
          </p:cNvPr>
          <p:cNvCxnSpPr>
            <a:cxnSpLocks/>
            <a:stCxn id="10" idx="0"/>
            <a:endCxn id="9" idx="1"/>
          </p:cNvCxnSpPr>
          <p:nvPr/>
        </p:nvCxnSpPr>
        <p:spPr>
          <a:xfrm rot="5400000" flipH="1" flipV="1">
            <a:off x="7957316" y="2781878"/>
            <a:ext cx="121038" cy="1357965"/>
          </a:xfrm>
          <a:prstGeom prst="bent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EA399F32-B632-E0BF-4E8B-F94652AF8173}"/>
              </a:ext>
            </a:extLst>
          </p:cNvPr>
          <p:cNvCxnSpPr>
            <a:cxnSpLocks/>
          </p:cNvCxnSpPr>
          <p:nvPr/>
        </p:nvCxnSpPr>
        <p:spPr>
          <a:xfrm flipV="1">
            <a:off x="8902700" y="2252089"/>
            <a:ext cx="0" cy="7557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2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2A67C7D-FF91-3FD5-26C2-FA6AA64EB3D9}"/>
              </a:ext>
            </a:extLst>
          </p:cNvPr>
          <p:cNvSpPr/>
          <p:nvPr/>
        </p:nvSpPr>
        <p:spPr>
          <a:xfrm>
            <a:off x="276225" y="276225"/>
            <a:ext cx="11630025" cy="62103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E043FDF8-B90D-AAC8-B06F-22598012D0CD}"/>
              </a:ext>
            </a:extLst>
          </p:cNvPr>
          <p:cNvSpPr/>
          <p:nvPr/>
        </p:nvSpPr>
        <p:spPr>
          <a:xfrm>
            <a:off x="932237"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rPr>
              <a:t>Graduaatsopleiding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92D050"/>
                </a:solidFill>
                <a:effectLst/>
                <a:uLnTx/>
                <a:uFillTx/>
                <a:latin typeface="Calibri" panose="020F0502020204030204"/>
                <a:ea typeface="+mn-ea"/>
                <a:cs typeface="+mn-cs"/>
              </a:rPr>
              <a:t>(+ HBO 5 Verpleegkunde)</a:t>
            </a:r>
            <a:endParaRPr kumimoji="0" lang="nl-BE" sz="2400" b="0" i="0" u="none" strike="noStrike" kern="1200" cap="none" spc="0" normalizeH="0" baseline="0" noProof="0" dirty="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90 - 120sp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B0E3E3D4-3A9E-0D6C-B173-A8878B30A61D}"/>
              </a:ext>
            </a:extLst>
          </p:cNvPr>
          <p:cNvSpPr/>
          <p:nvPr/>
        </p:nvSpPr>
        <p:spPr>
          <a:xfrm>
            <a:off x="4590241"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Professionele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PBA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D7569418-8631-23BF-7008-C81CACD7BD04}"/>
              </a:ext>
            </a:extLst>
          </p:cNvPr>
          <p:cNvSpPr/>
          <p:nvPr/>
        </p:nvSpPr>
        <p:spPr>
          <a:xfrm>
            <a:off x="8248245" y="4589252"/>
            <a:ext cx="3001992" cy="1708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Academische 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ABA - 180sp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24F6A3BE-E827-3EF4-90FD-65CB5771E205}"/>
              </a:ext>
            </a:extLst>
          </p:cNvPr>
          <p:cNvSpPr/>
          <p:nvPr/>
        </p:nvSpPr>
        <p:spPr>
          <a:xfrm>
            <a:off x="10032429" y="586508"/>
            <a:ext cx="1217808"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Doctor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dr.</a:t>
            </a:r>
          </a:p>
        </p:txBody>
      </p:sp>
      <p:sp>
        <p:nvSpPr>
          <p:cNvPr id="9" name="Rechthoek 8">
            <a:extLst>
              <a:ext uri="{FF2B5EF4-FFF2-40B4-BE49-F238E27FC236}">
                <a16:creationId xmlns:a16="http://schemas.microsoft.com/office/drawing/2014/main" id="{74E3891D-5BDC-5BBC-126B-BDB41C2ABE43}"/>
              </a:ext>
            </a:extLst>
          </p:cNvPr>
          <p:cNvSpPr/>
          <p:nvPr/>
        </p:nvSpPr>
        <p:spPr>
          <a:xfrm>
            <a:off x="8696818" y="3007884"/>
            <a:ext cx="2553419"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ma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9DA1D578-2439-9D1F-2531-C66B298AB334}"/>
              </a:ext>
            </a:extLst>
          </p:cNvPr>
          <p:cNvSpPr/>
          <p:nvPr/>
        </p:nvSpPr>
        <p:spPr>
          <a:xfrm>
            <a:off x="6205174" y="3521379"/>
            <a:ext cx="2267357" cy="562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a:ln>
                  <a:noFill/>
                </a:ln>
                <a:solidFill>
                  <a:srgbClr val="92D050"/>
                </a:solidFill>
                <a:effectLst/>
                <a:uLnTx/>
                <a:uFillTx/>
                <a:latin typeface="Calibri" panose="020F0502020204030204"/>
                <a:ea typeface="+mn-ea"/>
                <a:cs typeface="+mn-cs"/>
              </a:rPr>
              <a:t>Schakelprogramma</a:t>
            </a:r>
            <a:endPar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45 tot 90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06820C90-7854-791B-735B-15A8E6F22650}"/>
              </a:ext>
            </a:extLst>
          </p:cNvPr>
          <p:cNvSpPr/>
          <p:nvPr/>
        </p:nvSpPr>
        <p:spPr>
          <a:xfrm>
            <a:off x="7340672" y="1467175"/>
            <a:ext cx="2655452"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Master-na-master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manama</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 minstens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FB017FEA-3FFF-A41F-C13E-1581211CBB31}"/>
              </a:ext>
            </a:extLst>
          </p:cNvPr>
          <p:cNvSpPr/>
          <p:nvPr/>
        </p:nvSpPr>
        <p:spPr>
          <a:xfrm>
            <a:off x="4644179" y="2454900"/>
            <a:ext cx="2894116" cy="7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92D050"/>
                </a:solidFill>
                <a:effectLst/>
                <a:uLnTx/>
                <a:uFillTx/>
                <a:latin typeface="Calibri" panose="020F0502020204030204"/>
                <a:ea typeface="+mn-ea"/>
                <a:cs typeface="+mn-cs"/>
              </a:rPr>
              <a:t>Bachelor-na-bachelor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banaba</a:t>
            </a: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 – 60 </a:t>
            </a:r>
            <a:r>
              <a:rPr kumimoji="0" lang="nl-BE" sz="1800" b="0" i="0" u="none" strike="noStrike" kern="1200" cap="none" spc="0" normalizeH="0" baseline="0" noProof="0" err="1">
                <a:ln>
                  <a:noFill/>
                </a:ln>
                <a:solidFill>
                  <a:prstClr val="black"/>
                </a:solidFill>
                <a:effectLst/>
                <a:uLnTx/>
                <a:uFillTx/>
                <a:latin typeface="Calibri" panose="020F0502020204030204"/>
                <a:ea typeface="+mn-ea"/>
                <a:cs typeface="+mn-cs"/>
              </a:rPr>
              <a:t>sp</a:t>
            </a: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6AA8EE82-8E23-AD1C-3483-C020DA5F6AA3}"/>
              </a:ext>
            </a:extLst>
          </p:cNvPr>
          <p:cNvSpPr/>
          <p:nvPr/>
        </p:nvSpPr>
        <p:spPr>
          <a:xfrm>
            <a:off x="2423732" y="3688026"/>
            <a:ext cx="2220447" cy="541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Verkort traject</a:t>
            </a:r>
          </a:p>
        </p:txBody>
      </p:sp>
      <p:cxnSp>
        <p:nvCxnSpPr>
          <p:cNvPr id="20" name="Rechte verbindingslijn met pijl 19">
            <a:extLst>
              <a:ext uri="{FF2B5EF4-FFF2-40B4-BE49-F238E27FC236}">
                <a16:creationId xmlns:a16="http://schemas.microsoft.com/office/drawing/2014/main" id="{D11B9BA4-9833-8F52-A8B2-0C1031DB5BE2}"/>
              </a:ext>
            </a:extLst>
          </p:cNvPr>
          <p:cNvCxnSpPr>
            <a:cxnSpLocks/>
          </p:cNvCxnSpPr>
          <p:nvPr/>
        </p:nvCxnSpPr>
        <p:spPr>
          <a:xfrm flipH="1" flipV="1">
            <a:off x="10955547" y="3792798"/>
            <a:ext cx="8627" cy="7964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07C6AF91-2150-913F-D32F-299765A774F4}"/>
              </a:ext>
            </a:extLst>
          </p:cNvPr>
          <p:cNvCxnSpPr>
            <a:cxnSpLocks/>
          </p:cNvCxnSpPr>
          <p:nvPr/>
        </p:nvCxnSpPr>
        <p:spPr>
          <a:xfrm flipV="1">
            <a:off x="10946850" y="1371422"/>
            <a:ext cx="8697" cy="16364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6F294FF4-B566-A388-4890-A58D2C450C61}"/>
              </a:ext>
            </a:extLst>
          </p:cNvPr>
          <p:cNvCxnSpPr>
            <a:cxnSpLocks/>
          </p:cNvCxnSpPr>
          <p:nvPr/>
        </p:nvCxnSpPr>
        <p:spPr>
          <a:xfrm flipV="1">
            <a:off x="7392838" y="4084170"/>
            <a:ext cx="0" cy="50508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2E09EC77-A287-EE7E-E488-72734242F8E1}"/>
              </a:ext>
            </a:extLst>
          </p:cNvPr>
          <p:cNvCxnSpPr>
            <a:stCxn id="6" idx="0"/>
            <a:endCxn id="12" idx="2"/>
          </p:cNvCxnSpPr>
          <p:nvPr/>
        </p:nvCxnSpPr>
        <p:spPr>
          <a:xfrm flipV="1">
            <a:off x="6091237" y="3239814"/>
            <a:ext cx="0" cy="1349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DCF499BF-B701-3FF8-542A-D3184DADA381}"/>
              </a:ext>
            </a:extLst>
          </p:cNvPr>
          <p:cNvCxnSpPr>
            <a:cxnSpLocks/>
            <a:endCxn id="13" idx="2"/>
          </p:cNvCxnSpPr>
          <p:nvPr/>
        </p:nvCxnSpPr>
        <p:spPr>
          <a:xfrm flipV="1">
            <a:off x="3533956" y="4229940"/>
            <a:ext cx="0" cy="35931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Verbindingslijn: gebogen 38">
            <a:extLst>
              <a:ext uri="{FF2B5EF4-FFF2-40B4-BE49-F238E27FC236}">
                <a16:creationId xmlns:a16="http://schemas.microsoft.com/office/drawing/2014/main" id="{52C3B749-8682-4A40-433C-71F3C7EB67F2}"/>
              </a:ext>
            </a:extLst>
          </p:cNvPr>
          <p:cNvCxnSpPr>
            <a:stCxn id="13" idx="3"/>
          </p:cNvCxnSpPr>
          <p:nvPr/>
        </p:nvCxnSpPr>
        <p:spPr>
          <a:xfrm>
            <a:off x="4644179" y="3958983"/>
            <a:ext cx="583429" cy="630269"/>
          </a:xfrm>
          <a:prstGeom prst="bent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itel 1">
            <a:extLst>
              <a:ext uri="{FF2B5EF4-FFF2-40B4-BE49-F238E27FC236}">
                <a16:creationId xmlns:a16="http://schemas.microsoft.com/office/drawing/2014/main" id="{C42E7DA2-A378-73D8-C8F2-637480B6752A}"/>
              </a:ext>
            </a:extLst>
          </p:cNvPr>
          <p:cNvSpPr txBox="1">
            <a:spLocks/>
          </p:cNvSpPr>
          <p:nvPr/>
        </p:nvSpPr>
        <p:spPr>
          <a:xfrm>
            <a:off x="867990" y="83560"/>
            <a:ext cx="5931018" cy="1325563"/>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b="1" kern="1200">
                <a:solidFill>
                  <a:srgbClr val="1D71B8"/>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6000" b="1" i="0" u="none" strike="noStrike" kern="1200" cap="none" spc="0" normalizeH="0" baseline="0" noProof="0">
                <a:ln>
                  <a:noFill/>
                </a:ln>
                <a:solidFill>
                  <a:srgbClr val="1D71B8"/>
                </a:solidFill>
                <a:effectLst/>
                <a:uLnTx/>
                <a:uFillTx/>
                <a:latin typeface="Calibri" panose="020F0502020204030204" pitchFamily="34" charset="0"/>
                <a:ea typeface="+mj-ea"/>
                <a:cs typeface="Calibri" panose="020F0502020204030204" pitchFamily="34" charset="0"/>
              </a:rPr>
              <a:t>Structuur HO doorstroommogelijkheden</a:t>
            </a:r>
          </a:p>
        </p:txBody>
      </p:sp>
      <p:cxnSp>
        <p:nvCxnSpPr>
          <p:cNvPr id="32" name="Verbindingslijn: gebogen 31">
            <a:extLst>
              <a:ext uri="{FF2B5EF4-FFF2-40B4-BE49-F238E27FC236}">
                <a16:creationId xmlns:a16="http://schemas.microsoft.com/office/drawing/2014/main" id="{A7E4FDCB-88DD-7179-9E9D-ABA1514B81D0}"/>
              </a:ext>
            </a:extLst>
          </p:cNvPr>
          <p:cNvCxnSpPr>
            <a:cxnSpLocks/>
            <a:stCxn id="10" idx="0"/>
            <a:endCxn id="9" idx="1"/>
          </p:cNvCxnSpPr>
          <p:nvPr/>
        </p:nvCxnSpPr>
        <p:spPr>
          <a:xfrm rot="5400000" flipH="1" flipV="1">
            <a:off x="7957316" y="2781878"/>
            <a:ext cx="121038" cy="1357965"/>
          </a:xfrm>
          <a:prstGeom prst="bent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EA399F32-B632-E0BF-4E8B-F94652AF8173}"/>
              </a:ext>
            </a:extLst>
          </p:cNvPr>
          <p:cNvCxnSpPr>
            <a:cxnSpLocks/>
          </p:cNvCxnSpPr>
          <p:nvPr/>
        </p:nvCxnSpPr>
        <p:spPr>
          <a:xfrm flipV="1">
            <a:off x="8902700" y="2252089"/>
            <a:ext cx="0" cy="7557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Ovaal 1">
            <a:extLst>
              <a:ext uri="{FF2B5EF4-FFF2-40B4-BE49-F238E27FC236}">
                <a16:creationId xmlns:a16="http://schemas.microsoft.com/office/drawing/2014/main" id="{0EB2BC12-CC0C-1845-2BD7-019D663D1BD5}"/>
              </a:ext>
            </a:extLst>
          </p:cNvPr>
          <p:cNvSpPr/>
          <p:nvPr/>
        </p:nvSpPr>
        <p:spPr>
          <a:xfrm>
            <a:off x="578596" y="4582062"/>
            <a:ext cx="3779520" cy="1496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0879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1D90B-CB63-4294-B527-77CE2AF04410}"/>
              </a:ext>
            </a:extLst>
          </p:cNvPr>
          <p:cNvSpPr>
            <a:spLocks noGrp="1"/>
          </p:cNvSpPr>
          <p:nvPr>
            <p:ph type="title"/>
          </p:nvPr>
        </p:nvSpPr>
        <p:spPr/>
        <p:txBody>
          <a:bodyPr/>
          <a:lstStyle/>
          <a:p>
            <a:pPr algn="ctr"/>
            <a:r>
              <a:rPr lang="nl-NL" dirty="0"/>
              <a:t>Praktijkgerichte opleidingen  </a:t>
            </a:r>
            <a:endParaRPr lang="nl-BE" dirty="0"/>
          </a:p>
        </p:txBody>
      </p:sp>
      <p:sp>
        <p:nvSpPr>
          <p:cNvPr id="3" name="Tijdelijke aanduiding voor inhoud 2">
            <a:extLst>
              <a:ext uri="{FF2B5EF4-FFF2-40B4-BE49-F238E27FC236}">
                <a16:creationId xmlns:a16="http://schemas.microsoft.com/office/drawing/2014/main" id="{B39C0B20-902F-4662-9DAF-2712033926C4}"/>
              </a:ext>
            </a:extLst>
          </p:cNvPr>
          <p:cNvSpPr>
            <a:spLocks noGrp="1"/>
          </p:cNvSpPr>
          <p:nvPr>
            <p:ph idx="1"/>
          </p:nvPr>
        </p:nvSpPr>
        <p:spPr/>
        <p:txBody>
          <a:bodyPr/>
          <a:lstStyle/>
          <a:p>
            <a:pPr>
              <a:buFont typeface="Arial" panose="020B0604020202020204" pitchFamily="34" charset="0"/>
              <a:buChar char="•"/>
            </a:pPr>
            <a:r>
              <a:rPr lang="nl-NL" dirty="0"/>
              <a:t> Ingericht binnen het Secundair Onderwijs:</a:t>
            </a:r>
          </a:p>
          <a:p>
            <a:pPr lvl="1">
              <a:buFont typeface="Arial" panose="020B0604020202020204" pitchFamily="34" charset="0"/>
              <a:buChar char="•"/>
            </a:pPr>
            <a:r>
              <a:rPr lang="nl-NL" dirty="0"/>
              <a:t>Zevende jaar</a:t>
            </a:r>
          </a:p>
          <a:p>
            <a:pPr lvl="1">
              <a:buFont typeface="Arial" panose="020B0604020202020204" pitchFamily="34" charset="0"/>
              <a:buChar char="•"/>
            </a:pPr>
            <a:r>
              <a:rPr lang="nl-NL" dirty="0"/>
              <a:t>Graduaatsopleiding HBO 5 basisverpleegkunde </a:t>
            </a:r>
          </a:p>
          <a:p>
            <a:pPr>
              <a:buFont typeface="Arial" panose="020B0604020202020204" pitchFamily="34" charset="0"/>
              <a:buChar char="•"/>
            </a:pPr>
            <a:r>
              <a:rPr lang="nl-NL" dirty="0" err="1"/>
              <a:t>Syntra</a:t>
            </a:r>
            <a:r>
              <a:rPr lang="nl-NL" dirty="0"/>
              <a:t> opleidingen</a:t>
            </a:r>
          </a:p>
          <a:p>
            <a:pPr>
              <a:buFont typeface="Arial" panose="020B0604020202020204" pitchFamily="34" charset="0"/>
              <a:buChar char="•"/>
            </a:pPr>
            <a:r>
              <a:rPr lang="nl-NL" dirty="0"/>
              <a:t>Georganiseerd vanuit het Hoger Onderwijs:</a:t>
            </a:r>
          </a:p>
          <a:p>
            <a:pPr lvl="1">
              <a:buFont typeface="Arial" panose="020B0604020202020204" pitchFamily="34" charset="0"/>
              <a:buChar char="•"/>
            </a:pPr>
            <a:r>
              <a:rPr lang="nl-NL" dirty="0"/>
              <a:t>Graduaatsopleidingen</a:t>
            </a:r>
          </a:p>
          <a:p>
            <a:pPr marL="457200" lvl="1" indent="0">
              <a:buNone/>
            </a:pPr>
            <a:endParaRPr lang="nl-NL" dirty="0"/>
          </a:p>
          <a:p>
            <a:pPr lvl="1">
              <a:buFont typeface="Arial" panose="020B0604020202020204" pitchFamily="34" charset="0"/>
              <a:buChar char="•"/>
            </a:pPr>
            <a:endParaRPr lang="nl-NL" dirty="0"/>
          </a:p>
        </p:txBody>
      </p:sp>
    </p:spTree>
    <p:extLst>
      <p:ext uri="{BB962C8B-B14F-4D97-AF65-F5344CB8AC3E}">
        <p14:creationId xmlns:p14="http://schemas.microsoft.com/office/powerpoint/2010/main" val="319791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1D90B-CB63-4294-B527-77CE2AF04410}"/>
              </a:ext>
            </a:extLst>
          </p:cNvPr>
          <p:cNvSpPr>
            <a:spLocks noGrp="1"/>
          </p:cNvSpPr>
          <p:nvPr>
            <p:ph type="title"/>
          </p:nvPr>
        </p:nvSpPr>
        <p:spPr/>
        <p:txBody>
          <a:bodyPr/>
          <a:lstStyle/>
          <a:p>
            <a:pPr algn="ctr"/>
            <a:r>
              <a:rPr lang="nl-NL" dirty="0"/>
              <a:t>Praktijkgerichte opleidingen  </a:t>
            </a:r>
            <a:endParaRPr lang="nl-BE" dirty="0"/>
          </a:p>
        </p:txBody>
      </p:sp>
      <p:sp>
        <p:nvSpPr>
          <p:cNvPr id="3" name="Tijdelijke aanduiding voor inhoud 2">
            <a:extLst>
              <a:ext uri="{FF2B5EF4-FFF2-40B4-BE49-F238E27FC236}">
                <a16:creationId xmlns:a16="http://schemas.microsoft.com/office/drawing/2014/main" id="{B39C0B20-902F-4662-9DAF-2712033926C4}"/>
              </a:ext>
            </a:extLst>
          </p:cNvPr>
          <p:cNvSpPr>
            <a:spLocks noGrp="1"/>
          </p:cNvSpPr>
          <p:nvPr>
            <p:ph idx="1"/>
          </p:nvPr>
        </p:nvSpPr>
        <p:spPr/>
        <p:txBody>
          <a:bodyPr/>
          <a:lstStyle/>
          <a:p>
            <a:pPr>
              <a:buFont typeface="Arial" panose="020B0604020202020204" pitchFamily="34" charset="0"/>
              <a:buChar char="•"/>
            </a:pPr>
            <a:r>
              <a:rPr lang="nl-NL" dirty="0"/>
              <a:t> Ingericht binnen het Secundair Onderwijs:</a:t>
            </a:r>
          </a:p>
          <a:p>
            <a:pPr lvl="1">
              <a:buFont typeface="Arial" panose="020B0604020202020204" pitchFamily="34" charset="0"/>
              <a:buChar char="•"/>
            </a:pPr>
            <a:r>
              <a:rPr lang="nl-NL" dirty="0"/>
              <a:t>Zevende jaar</a:t>
            </a:r>
          </a:p>
          <a:p>
            <a:pPr lvl="1">
              <a:buFont typeface="Arial" panose="020B0604020202020204" pitchFamily="34" charset="0"/>
              <a:buChar char="•"/>
            </a:pPr>
            <a:r>
              <a:rPr lang="nl-NL" dirty="0"/>
              <a:t>Graduaatsopleiding HBO 5 basisverpleegkunde  </a:t>
            </a:r>
          </a:p>
          <a:p>
            <a:pPr>
              <a:buFont typeface="Arial" panose="020B0604020202020204" pitchFamily="34" charset="0"/>
              <a:buChar char="•"/>
            </a:pPr>
            <a:r>
              <a:rPr lang="nl-NL" dirty="0" err="1"/>
              <a:t>Syntra</a:t>
            </a:r>
            <a:r>
              <a:rPr lang="nl-NL" dirty="0"/>
              <a:t> opleidingen</a:t>
            </a:r>
          </a:p>
          <a:p>
            <a:pPr>
              <a:buFont typeface="Arial" panose="020B0604020202020204" pitchFamily="34" charset="0"/>
              <a:buChar char="•"/>
            </a:pPr>
            <a:r>
              <a:rPr lang="nl-NL" dirty="0"/>
              <a:t>Georganiseerd vanuit het Hoger Onderwijs:</a:t>
            </a:r>
          </a:p>
          <a:p>
            <a:pPr lvl="1">
              <a:buFont typeface="Arial" panose="020B0604020202020204" pitchFamily="34" charset="0"/>
              <a:buChar char="•"/>
            </a:pPr>
            <a:r>
              <a:rPr lang="nl-NL" dirty="0"/>
              <a:t>Graduaatsopleidingen</a:t>
            </a:r>
          </a:p>
          <a:p>
            <a:pPr marL="457200" lvl="1" indent="0">
              <a:buNone/>
            </a:pPr>
            <a:endParaRPr lang="nl-NL" dirty="0"/>
          </a:p>
          <a:p>
            <a:pPr lvl="1">
              <a:buFont typeface="Arial" panose="020B0604020202020204" pitchFamily="34" charset="0"/>
              <a:buChar char="•"/>
            </a:pPr>
            <a:endParaRPr lang="nl-NL" dirty="0"/>
          </a:p>
        </p:txBody>
      </p:sp>
      <p:sp>
        <p:nvSpPr>
          <p:cNvPr id="4" name="Ovaal 3">
            <a:extLst>
              <a:ext uri="{FF2B5EF4-FFF2-40B4-BE49-F238E27FC236}">
                <a16:creationId xmlns:a16="http://schemas.microsoft.com/office/drawing/2014/main" id="{5C0E165E-B5BF-4B52-DF9B-4284D2811CD4}"/>
              </a:ext>
            </a:extLst>
          </p:cNvPr>
          <p:cNvSpPr/>
          <p:nvPr/>
        </p:nvSpPr>
        <p:spPr>
          <a:xfrm>
            <a:off x="469392" y="1978429"/>
            <a:ext cx="4351990" cy="1450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6334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p:txBody>
          <a:bodyPr/>
          <a:lstStyle/>
          <a:p>
            <a:r>
              <a:rPr lang="nl-NL" dirty="0">
                <a:solidFill>
                  <a:srgbClr val="1D71B8"/>
                </a:solidFill>
              </a:rPr>
              <a:t>Zevende jaar</a:t>
            </a:r>
            <a:endParaRPr lang="nl-BE" dirty="0">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p:txBody>
          <a:bodyPr>
            <a:normAutofit/>
          </a:bodyPr>
          <a:lstStyle/>
          <a:p>
            <a:r>
              <a:rPr lang="nl-NL" dirty="0"/>
              <a:t>TSO-KSO</a:t>
            </a:r>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053" y="4260699"/>
            <a:ext cx="3177887" cy="2304000"/>
          </a:xfrm>
          <a:prstGeom prst="rect">
            <a:avLst/>
          </a:prstGeom>
        </p:spPr>
      </p:pic>
      <p:pic>
        <p:nvPicPr>
          <p:cNvPr id="7" name="Afbeelding 6">
            <a:extLst>
              <a:ext uri="{FF2B5EF4-FFF2-40B4-BE49-F238E27FC236}">
                <a16:creationId xmlns:a16="http://schemas.microsoft.com/office/drawing/2014/main" id="{F1444BEF-EB47-4B40-B19C-464DBEAD2E17}"/>
              </a:ext>
            </a:extLst>
          </p:cNvPr>
          <p:cNvPicPr>
            <a:picLocks noChangeAspect="1"/>
          </p:cNvPicPr>
          <p:nvPr/>
        </p:nvPicPr>
        <p:blipFill>
          <a:blip r:embed="rId4"/>
          <a:stretch>
            <a:fillRect/>
          </a:stretch>
        </p:blipFill>
        <p:spPr>
          <a:xfrm>
            <a:off x="8809382" y="4363278"/>
            <a:ext cx="2881884" cy="2089404"/>
          </a:xfrm>
          <a:prstGeom prst="rect">
            <a:avLst/>
          </a:prstGeom>
        </p:spPr>
      </p:pic>
    </p:spTree>
    <p:extLst>
      <p:ext uri="{BB962C8B-B14F-4D97-AF65-F5344CB8AC3E}">
        <p14:creationId xmlns:p14="http://schemas.microsoft.com/office/powerpoint/2010/main" val="317094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44047-803A-289D-F118-52F9B0D62282}"/>
              </a:ext>
            </a:extLst>
          </p:cNvPr>
          <p:cNvSpPr>
            <a:spLocks noGrp="1"/>
          </p:cNvSpPr>
          <p:nvPr>
            <p:ph type="title"/>
          </p:nvPr>
        </p:nvSpPr>
        <p:spPr/>
        <p:txBody>
          <a:bodyPr/>
          <a:lstStyle/>
          <a:p>
            <a:r>
              <a:rPr lang="nl-NL" dirty="0"/>
              <a:t>Structuur van het Secundair Onderwijs</a:t>
            </a:r>
            <a:endParaRPr lang="nl-BE" dirty="0"/>
          </a:p>
        </p:txBody>
      </p:sp>
      <p:pic>
        <p:nvPicPr>
          <p:cNvPr id="9" name="Tijdelijke aanduiding voor inhoud 8">
            <a:extLst>
              <a:ext uri="{FF2B5EF4-FFF2-40B4-BE49-F238E27FC236}">
                <a16:creationId xmlns:a16="http://schemas.microsoft.com/office/drawing/2014/main" id="{6B602AED-64BB-AD0A-00D7-15CE9C52D0EC}"/>
              </a:ext>
            </a:extLst>
          </p:cNvPr>
          <p:cNvPicPr>
            <a:picLocks noGrp="1" noChangeAspect="1"/>
          </p:cNvPicPr>
          <p:nvPr>
            <p:ph idx="1"/>
          </p:nvPr>
        </p:nvPicPr>
        <p:blipFill>
          <a:blip r:embed="rId2"/>
          <a:stretch>
            <a:fillRect/>
          </a:stretch>
        </p:blipFill>
        <p:spPr>
          <a:xfrm>
            <a:off x="897776" y="1266338"/>
            <a:ext cx="8530092" cy="5051335"/>
          </a:xfrm>
        </p:spPr>
      </p:pic>
    </p:spTree>
    <p:extLst>
      <p:ext uri="{BB962C8B-B14F-4D97-AF65-F5344CB8AC3E}">
        <p14:creationId xmlns:p14="http://schemas.microsoft.com/office/powerpoint/2010/main" val="351521009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uisstijl CLB">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isstijl CLB" id="{F3823B8C-481C-4697-9D86-5E539F01147E}" vid="{0FBC6325-3D4F-4B7B-9D83-ABD758AE312B}"/>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5752</TotalTime>
  <Words>4923</Words>
  <Application>Microsoft Office PowerPoint</Application>
  <PresentationFormat>Breedbeeld</PresentationFormat>
  <Paragraphs>413</Paragraphs>
  <Slides>38</Slides>
  <Notes>26</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38</vt:i4>
      </vt:variant>
    </vt:vector>
  </HeadingPairs>
  <TitlesOfParts>
    <vt:vector size="47" baseType="lpstr">
      <vt:lpstr>Arial</vt:lpstr>
      <vt:lpstr>Arial Black</vt:lpstr>
      <vt:lpstr>Calibri</vt:lpstr>
      <vt:lpstr>Helvetica</vt:lpstr>
      <vt:lpstr>inherit</vt:lpstr>
      <vt:lpstr>Verdana</vt:lpstr>
      <vt:lpstr>Work Sans</vt:lpstr>
      <vt:lpstr>Kantoorthema</vt:lpstr>
      <vt:lpstr>Huisstijl CLB</vt:lpstr>
      <vt:lpstr>Praktijkgericht verder studeren</vt:lpstr>
      <vt:lpstr>Structuur Hoger Onderwijs</vt:lpstr>
      <vt:lpstr>Structuur HO</vt:lpstr>
      <vt:lpstr>PowerPoint-presentatie</vt:lpstr>
      <vt:lpstr>PowerPoint-presentatie</vt:lpstr>
      <vt:lpstr>Praktijkgerichte opleidingen  </vt:lpstr>
      <vt:lpstr>Praktijkgerichte opleidingen  </vt:lpstr>
      <vt:lpstr>Zevende jaar</vt:lpstr>
      <vt:lpstr>Structuur van het Secundair Onderwijs</vt:lpstr>
      <vt:lpstr>Structuur van het Secundair Onderwijs</vt:lpstr>
      <vt:lpstr>Zevende jaar: WAT?  </vt:lpstr>
      <vt:lpstr>Studiegebied Personenzorg</vt:lpstr>
      <vt:lpstr> Studiegebied Personenzorg  Animatie in de ouderenzorg</vt:lpstr>
      <vt:lpstr> Studiegebied Personenzorg  Animatie in de ouderenzorg</vt:lpstr>
      <vt:lpstr> Studiegebied Personenzorg  Internaatswerking</vt:lpstr>
      <vt:lpstr> Studiegebied Personenzorg  Internaatswerking</vt:lpstr>
      <vt:lpstr> Studiegebied Personenzorg  Leefgroepenwerking</vt:lpstr>
      <vt:lpstr> Studiegebied Personenzorg  Leefgroepenwerking</vt:lpstr>
      <vt:lpstr> Studiegebied Personenzorg  Tandartsassistent</vt:lpstr>
      <vt:lpstr> Studiegebied Personenzorg  Tandartsassistent</vt:lpstr>
      <vt:lpstr>Studiegebied Handel</vt:lpstr>
      <vt:lpstr> Studiegebied Handel  Medico-sociale administratie</vt:lpstr>
      <vt:lpstr> Studiegebied Handel  Medico-sociale administratie</vt:lpstr>
      <vt:lpstr> Studiegebied Maatschappelijke veiligheid  Integrale veiligheid</vt:lpstr>
      <vt:lpstr> Studiegebied Maatschappelijke veiligheid  Integrale veiligheid</vt:lpstr>
      <vt:lpstr> Studiegebied Maatschappelijke veiligheid  Integrale veiligheid</vt:lpstr>
      <vt:lpstr> Studiegebied Maatschappelijke veiligheid  Integrale veiligheid</vt:lpstr>
      <vt:lpstr>www.onderwijskiezer.be</vt:lpstr>
      <vt:lpstr>www.onderwijskiezer.be</vt:lpstr>
      <vt:lpstr>PowerPoint-presentatie</vt:lpstr>
      <vt:lpstr>PowerPoint-presentatie</vt:lpstr>
      <vt:lpstr>PowerPoint-presentatie</vt:lpstr>
      <vt:lpstr>PowerPoint-presentatie</vt:lpstr>
      <vt:lpstr>HBO 5 basisverpleegkunde</vt:lpstr>
      <vt:lpstr>WAT?  </vt:lpstr>
      <vt:lpstr>HBO5 verpleegkunde </vt:lpstr>
      <vt:lpstr>HBO5 verpleegkunde </vt:lpstr>
      <vt:lpstr>Contactgegevens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Conny Herzeel</cp:lastModifiedBy>
  <cp:revision>25</cp:revision>
  <cp:lastPrinted>2023-04-22T09:39:29Z</cp:lastPrinted>
  <dcterms:created xsi:type="dcterms:W3CDTF">2018-04-13T09:07:34Z</dcterms:created>
  <dcterms:modified xsi:type="dcterms:W3CDTF">2024-05-03T11:36:41Z</dcterms:modified>
</cp:coreProperties>
</file>